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Lst>
  <p:notesMasterIdLst>
    <p:notesMasterId r:id="rId23"/>
  </p:notesMasterIdLst>
  <p:sldIdLst>
    <p:sldId id="269" r:id="rId6"/>
    <p:sldId id="278" r:id="rId7"/>
    <p:sldId id="260" r:id="rId8"/>
    <p:sldId id="281" r:id="rId9"/>
    <p:sldId id="282" r:id="rId10"/>
    <p:sldId id="285" r:id="rId11"/>
    <p:sldId id="299" r:id="rId12"/>
    <p:sldId id="300" r:id="rId13"/>
    <p:sldId id="291" r:id="rId14"/>
    <p:sldId id="294" r:id="rId15"/>
    <p:sldId id="292" r:id="rId16"/>
    <p:sldId id="293" r:id="rId17"/>
    <p:sldId id="295" r:id="rId18"/>
    <p:sldId id="296" r:id="rId19"/>
    <p:sldId id="297" r:id="rId20"/>
    <p:sldId id="298" r:id="rId21"/>
    <p:sldId id="27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0" autoAdjust="0"/>
    <p:restoredTop sz="77458" autoAdjust="0"/>
  </p:normalViewPr>
  <p:slideViewPr>
    <p:cSldViewPr snapToGrid="0">
      <p:cViewPr varScale="1">
        <p:scale>
          <a:sx n="71" d="100"/>
          <a:sy n="71" d="100"/>
        </p:scale>
        <p:origin x="468" y="66"/>
      </p:cViewPr>
      <p:guideLst/>
    </p:cSldViewPr>
  </p:slideViewPr>
  <p:outlineViewPr>
    <p:cViewPr>
      <p:scale>
        <a:sx n="33" d="100"/>
        <a:sy n="33" d="100"/>
      </p:scale>
      <p:origin x="0" y="-68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chlender" userId="64f9bbbf-2722-4773-a1f1-fce13cc478f1" providerId="ADAL" clId="{9477042A-3EE6-458E-ACC1-AB15476B8173}"/>
    <pc:docChg chg="custSel modSld replTag">
      <pc:chgData name="Todd Schlender" userId="64f9bbbf-2722-4773-a1f1-fce13cc478f1" providerId="ADAL" clId="{9477042A-3EE6-458E-ACC1-AB15476B8173}" dt="2023-07-07T15:09:20.923" v="5"/>
      <pc:docMkLst>
        <pc:docMk/>
      </pc:docMkLst>
      <pc:sldChg chg="replTag delTag modNotesTx">
        <pc:chgData name="Todd Schlender" userId="64f9bbbf-2722-4773-a1f1-fce13cc478f1" providerId="ADAL" clId="{9477042A-3EE6-458E-ACC1-AB15476B8173}" dt="2023-07-07T15:09:20.923" v="5"/>
        <pc:sldMkLst>
          <pc:docMk/>
          <pc:sldMk cId="1287318928" sldId="278"/>
        </pc:sldMkLst>
      </pc:sldChg>
    </pc:docChg>
  </pc:docChgLst>
  <pc:docChgLst>
    <pc:chgData name="Matthew Haas" userId="S::mhaas@restaurant.org::700aa1c5-fa11-4911-b2cc-ea30f7499a80" providerId="AD" clId="Web-{4E44B88C-347A-D225-E166-5CD5DD2FDCF7}"/>
    <pc:docChg chg="modSld">
      <pc:chgData name="Matthew Haas" userId="S::mhaas@restaurant.org::700aa1c5-fa11-4911-b2cc-ea30f7499a80" providerId="AD" clId="Web-{4E44B88C-347A-D225-E166-5CD5DD2FDCF7}" dt="2022-02-25T22:10:09.644" v="0"/>
      <pc:docMkLst>
        <pc:docMk/>
      </pc:docMkLst>
      <pc:sldChg chg="modSp">
        <pc:chgData name="Matthew Haas" userId="S::mhaas@restaurant.org::700aa1c5-fa11-4911-b2cc-ea30f7499a80" providerId="AD" clId="Web-{4E44B88C-347A-D225-E166-5CD5DD2FDCF7}" dt="2022-02-25T22:10:09.644" v="0"/>
        <pc:sldMkLst>
          <pc:docMk/>
          <pc:sldMk cId="3919065111" sldId="269"/>
        </pc:sldMkLst>
        <pc:picChg chg="mod">
          <ac:chgData name="Matthew Haas" userId="S::mhaas@restaurant.org::700aa1c5-fa11-4911-b2cc-ea30f7499a80" providerId="AD" clId="Web-{4E44B88C-347A-D225-E166-5CD5DD2FDCF7}" dt="2022-02-25T22:10:09.644" v="0"/>
          <ac:picMkLst>
            <pc:docMk/>
            <pc:sldMk cId="3919065111" sldId="269"/>
            <ac:picMk id="3" creationId="{2B054B98-3259-4D6E-8BF0-C1D404118F0B}"/>
          </ac:picMkLst>
        </pc:picChg>
      </pc:sldChg>
    </pc:docChg>
  </pc:docChgLst>
  <pc:docChgLst>
    <pc:chgData name="Alyssa Beer" userId="70d1b027-2e30-4425-a264-75cdd89f79d9" providerId="ADAL" clId="{D6760EB0-0CD8-4C76-BA64-8BE21F07CECA}"/>
    <pc:docChg chg="modSld">
      <pc:chgData name="Alyssa Beer" userId="70d1b027-2e30-4425-a264-75cdd89f79d9" providerId="ADAL" clId="{D6760EB0-0CD8-4C76-BA64-8BE21F07CECA}" dt="2022-02-11T17:48:22.374" v="2" actId="20577"/>
      <pc:docMkLst>
        <pc:docMk/>
      </pc:docMkLst>
      <pc:sldChg chg="modSp mod modNotesTx">
        <pc:chgData name="Alyssa Beer" userId="70d1b027-2e30-4425-a264-75cdd89f79d9" providerId="ADAL" clId="{D6760EB0-0CD8-4C76-BA64-8BE21F07CECA}" dt="2022-02-11T17:48:22.374" v="2" actId="20577"/>
        <pc:sldMkLst>
          <pc:docMk/>
          <pc:sldMk cId="2577222163" sldId="272"/>
        </pc:sldMkLst>
        <pc:spChg chg="mod">
          <ac:chgData name="Alyssa Beer" userId="70d1b027-2e30-4425-a264-75cdd89f79d9" providerId="ADAL" clId="{D6760EB0-0CD8-4C76-BA64-8BE21F07CECA}" dt="2022-02-11T17:46:08.337" v="0" actId="948"/>
          <ac:spMkLst>
            <pc:docMk/>
            <pc:sldMk cId="2577222163" sldId="272"/>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r>
              <a:rPr lang="en-US" dirty="0"/>
              <a:t>Please review the </a:t>
            </a:r>
            <a:r>
              <a:rPr lang="en-US" i="1" dirty="0"/>
              <a:t>Coursebook Instructor Change Document </a:t>
            </a:r>
            <a:r>
              <a:rPr lang="en-US" dirty="0"/>
              <a:t>for important information on 2022 FDA Food Code changes related to this chapter. </a:t>
            </a:r>
            <a:r>
              <a:rPr lang="en-US"/>
              <a:t>More information can be found at www.ServSafe.com/Academic</a:t>
            </a:r>
          </a:p>
          <a:p>
            <a:endParaRPr lang="en-US"/>
          </a:p>
        </p:txBody>
      </p:sp>
      <p:sp>
        <p:nvSpPr>
          <p:cNvPr id="4" name="Slide Number Placeholder 3"/>
          <p:cNvSpPr>
            <a:spLocks noGrp="1"/>
          </p:cNvSpPr>
          <p:nvPr>
            <p:ph type="sldNum" sz="quarter" idx="5"/>
          </p:nvPr>
        </p:nvSpPr>
        <p:spPr/>
        <p:txBody>
          <a:bodyPr/>
          <a:lstStyle/>
          <a:p>
            <a:fld id="{BC429607-C4A6-4C2D-8D0F-A21533BAE4D7}" type="slidenum">
              <a:rPr lang="en-US" smtClean="0"/>
              <a:t>2</a:t>
            </a:fld>
            <a:endParaRPr lang="en-US"/>
          </a:p>
        </p:txBody>
      </p:sp>
    </p:spTree>
    <p:extLst>
      <p:ext uri="{BB962C8B-B14F-4D97-AF65-F5344CB8AC3E}">
        <p14:creationId xmlns:p14="http://schemas.microsoft.com/office/powerpoint/2010/main" val="1140497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a:p>
        </p:txBody>
      </p:sp>
    </p:spTree>
    <p:extLst>
      <p:ext uri="{BB962C8B-B14F-4D97-AF65-F5344CB8AC3E}">
        <p14:creationId xmlns:p14="http://schemas.microsoft.com/office/powerpoint/2010/main" val="36801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a:p>
        </p:txBody>
      </p:sp>
    </p:spTree>
    <p:extLst>
      <p:ext uri="{BB962C8B-B14F-4D97-AF65-F5344CB8AC3E}">
        <p14:creationId xmlns:p14="http://schemas.microsoft.com/office/powerpoint/2010/main" val="365498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56814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4071497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182674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b="1" dirty="0">
                <a:solidFill>
                  <a:srgbClr val="000000"/>
                </a:solidFill>
                <a:effectLst/>
                <a:latin typeface="Calibri" panose="020F0502020204030204" pitchFamily="34" charset="0"/>
              </a:rPr>
              <a:t>Activity: </a:t>
            </a:r>
            <a:r>
              <a:rPr lang="en-US" sz="1800" dirty="0">
                <a:solidFill>
                  <a:srgbClr val="000000"/>
                </a:solidFill>
                <a:effectLst/>
                <a:latin typeface="Calibri" panose="020F0502020204030204" pitchFamily="34" charset="0"/>
              </a:rPr>
              <a:t>Purchasing and Receiving Cheat Sheet </a:t>
            </a:r>
          </a:p>
          <a:p>
            <a:pPr marL="0" marR="0">
              <a:spcBef>
                <a:spcPts val="0"/>
              </a:spcBef>
              <a:spcAft>
                <a:spcPts val="0"/>
              </a:spcAft>
            </a:pPr>
            <a:r>
              <a:rPr lang="en-US" sz="1800" b="1" dirty="0">
                <a:solidFill>
                  <a:srgbClr val="000000"/>
                </a:solidFill>
                <a:effectLst/>
                <a:latin typeface="Calibri" panose="020F0502020204030204" pitchFamily="34" charset="0"/>
              </a:rPr>
              <a:t>Knowledge Check </a:t>
            </a:r>
          </a:p>
          <a:p>
            <a:pPr marL="0" marR="0" indent="0">
              <a:spcBef>
                <a:spcPts val="0"/>
              </a:spcBef>
              <a:spcAft>
                <a:spcPts val="0"/>
              </a:spcAft>
              <a:buNone/>
            </a:pPr>
            <a:r>
              <a:rPr lang="en-US" sz="2800" b="0" i="0" dirty="0">
                <a:effectLst/>
                <a:latin typeface="Arial" panose="020B0604020202020204" pitchFamily="34" charset="0"/>
              </a:rPr>
              <a:t>1. What are the criteria for accepting fresh fish?</a:t>
            </a:r>
          </a:p>
          <a:p>
            <a:pPr marL="0" marR="0" indent="0">
              <a:spcBef>
                <a:spcPts val="0"/>
              </a:spcBef>
              <a:spcAft>
                <a:spcPts val="0"/>
              </a:spcAft>
              <a:buNone/>
            </a:pPr>
            <a:r>
              <a:rPr lang="en-US" sz="2800" b="0" i="0" dirty="0">
                <a:effectLst/>
                <a:latin typeface="Arial" panose="020B0604020202020204" pitchFamily="34" charset="0"/>
              </a:rPr>
              <a:t>2. Name criteria for rejecting poultry.</a:t>
            </a:r>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1999201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algn="l" rtl="0" fontAlgn="base"/>
            <a:r>
              <a:rPr lang="en-US" sz="1800" b="1" i="0" dirty="0">
                <a:solidFill>
                  <a:srgbClr val="000000"/>
                </a:solidFill>
                <a:effectLst/>
                <a:latin typeface="Calibri" panose="020F0502020204030204" pitchFamily="34" charset="0"/>
              </a:rPr>
              <a:t>1. What are some general guidelines for receiving</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food safely?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 </a:t>
            </a:r>
            <a:r>
              <a:rPr lang="en-US" sz="1800" b="0" i="0" dirty="0">
                <a:solidFill>
                  <a:srgbClr val="000000"/>
                </a:solidFill>
                <a:effectLst/>
                <a:latin typeface="Calibri" panose="020F0502020204030204" pitchFamily="34" charset="0"/>
              </a:rPr>
              <a:t>Here are some general guidelines for receiving food safely: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Have suppliers deliver food when there is time to inspect it.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specific staff responsible for receiving. Train them to follow food</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safety procedures and provide them with the tools they need to receive and inspect deliveries.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sure there is</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enough trained staff to receive and inspect food promptly.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Plan ahead for deliveries. Make sure that equipment is clean and there is enough storage space to hold deliveries.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Inspect deliveries immediately upon receipt. Start by inspecting the overall condition of the delivery trucks</a:t>
            </a:r>
            <a:r>
              <a:rPr lang="en-US" sz="1800" b="0" i="0" dirty="0">
                <a:solidFill>
                  <a:srgbClr val="000000"/>
                </a:solidFill>
                <a:effectLst/>
                <a:latin typeface="MS Mincho" panose="02020609040205080304" pitchFamily="49" charset="-128"/>
              </a:rPr>
              <a:t>. </a:t>
            </a:r>
            <a:r>
              <a:rPr lang="en-US" sz="1800" b="0" i="0" dirty="0">
                <a:solidFill>
                  <a:srgbClr val="000000"/>
                </a:solidFill>
                <a:effectLst/>
                <a:latin typeface="Calibri" panose="020F0502020204030204" pitchFamily="34" charset="0"/>
              </a:rPr>
              <a:t>Then inspect the food. Count quantities, check for damage, and look for items that might have been repacked or mishandled. Spot-check weights. Take sample temperatures of all TCS food.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Inspect and store each delivery before accepting another one.  </a:t>
            </a:r>
          </a:p>
          <a:p>
            <a:pPr algn="l" rtl="0" fontAlgn="base"/>
            <a:r>
              <a:rPr lang="en-US" sz="1800" b="1" i="0" dirty="0">
                <a:solidFill>
                  <a:srgbClr val="000000"/>
                </a:solidFill>
                <a:effectLst/>
                <a:latin typeface="Calibri" panose="020F0502020204030204" pitchFamily="34" charset="0"/>
              </a:rPr>
              <a:t>2. What are some general guidelines for inspecting food?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 </a:t>
            </a:r>
            <a:r>
              <a:rPr lang="en-US" sz="1800" b="0" i="0" dirty="0">
                <a:solidFill>
                  <a:srgbClr val="000000"/>
                </a:solidFill>
                <a:effectLst/>
                <a:latin typeface="Calibri" panose="020F0502020204030204" pitchFamily="34" charset="0"/>
              </a:rPr>
              <a:t>Here are some general guidelines for inspecting food:  </a:t>
            </a:r>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sure TCS food is received at safe temperatures. Take sample temperatures of all TCS food. Receive cold TCS food at 41°F (5°C) or lower unless otherwise specified. Receive hot TCS food at 135°F (57°C) or higher.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sure packaging is intact and cleans and protects food and food-contact surfaces from contamination. Reject items with damaged packaging, including leaks, dampness, or water stains.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sure items have the correct documentation and stamps.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Make sure food quality is acceptable and meets your operation’s standards.  </a:t>
            </a:r>
            <a:endParaRPr lang="en-US" sz="1800" b="0" i="0" dirty="0">
              <a:solidFill>
                <a:srgbClr val="000000"/>
              </a:solidFill>
              <a:effectLst/>
              <a:latin typeface="verdana" panose="020B0604030504040204" pitchFamily="34" charset="0"/>
            </a:endParaRPr>
          </a:p>
          <a:p>
            <a:pPr algn="l" rtl="0" fontAlgn="base"/>
            <a:r>
              <a:rPr lang="en-US" sz="1800" b="1" i="0" dirty="0">
                <a:solidFill>
                  <a:srgbClr val="000000"/>
                </a:solidFill>
                <a:effectLst/>
                <a:latin typeface="Calibri" panose="020F0502020204030204" pitchFamily="34" charset="0"/>
              </a:rPr>
              <a:t>3. What are the correct methods for checking the temperatures</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of fresh poultry delivered on ice and a carton of milk?</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What should the temperature be for each? </a:t>
            </a:r>
            <a:r>
              <a:rPr lang="en-US" sz="1800" b="1" i="0" dirty="0">
                <a:solidFill>
                  <a:srgbClr val="000000"/>
                </a:solidFill>
                <a:effectLst/>
                <a:latin typeface="WordVisiCarriageReturn_MSFontService"/>
              </a:rPr>
              <a:t> </a:t>
            </a:r>
            <a:br>
              <a:rPr lang="en-US" sz="1800" b="0" i="0" dirty="0">
                <a:solidFill>
                  <a:srgbClr val="000000"/>
                </a:solidFill>
                <a:effectLst/>
                <a:latin typeface="WordVisiCarriageReturn_MSFontService"/>
              </a:rPr>
            </a:br>
            <a:r>
              <a:rPr lang="en-US" sz="1800" b="0" i="0" dirty="0">
                <a:solidFill>
                  <a:srgbClr val="000000"/>
                </a:solidFill>
                <a:effectLst/>
                <a:latin typeface="Calibri" panose="020F0502020204030204" pitchFamily="34" charset="0"/>
              </a:rPr>
              <a:t>Here is how to check the temperature of each product: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Fresh poultry: Insert the thermometer stem or probe into the thickest part of the poultry. The center is usually the thickest part. The temperature should be 41°F (5°C) or lower.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Carton of milk: Open the carton and insert the thermometer stem or probe into the milk. Fully immerse the sensing area. The stem or probe must not touch the carton. The temperature should be 45°F (7°C) or lower when receiving the milk. However, it must be cooled to 41°F (5°C) or lower in four hours.</a:t>
            </a:r>
            <a:r>
              <a:rPr lang="en-US" sz="1800" b="0" i="0" dirty="0">
                <a:solidFill>
                  <a:srgbClr val="000000"/>
                </a:solidFill>
                <a:effectLst/>
                <a:latin typeface="Times New Roman" panose="02020603050405020304" pitchFamily="18" charset="0"/>
              </a:rPr>
              <a:t>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When checking temperatures, it is a best practice to take another reading in a different spot. The temperature may vary in different areas. </a:t>
            </a:r>
            <a:endParaRPr lang="en-US" sz="1800" b="0" i="0" dirty="0">
              <a:solidFill>
                <a:srgbClr val="000000"/>
              </a:solidFill>
              <a:effectLst/>
              <a:latin typeface="verdana" panose="020B0604030504040204" pitchFamily="34" charset="0"/>
            </a:endParaRPr>
          </a:p>
          <a:p>
            <a:pPr algn="l" rtl="0" fontAlgn="base"/>
            <a:r>
              <a:rPr lang="en-US" sz="1800" b="1" i="0" dirty="0">
                <a:solidFill>
                  <a:srgbClr val="000000"/>
                </a:solidFill>
                <a:effectLst/>
                <a:latin typeface="Calibri" panose="020F0502020204030204" pitchFamily="34" charset="0"/>
              </a:rPr>
              <a:t>4. What are the criteria for rejecting a delivery of fresh strawberries?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 shipment of fresh strawberries should be rejected for any of the following conditions: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evidence of mishandling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insects (including insect eggs and egg cases)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mold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cuts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wilting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unpleasant odors </a:t>
            </a: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discoloration</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373910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What is one way you can avoid food safety hazards when purchasing food?</a:t>
            </a:r>
          </a:p>
          <a:p>
            <a:pPr marL="228600" indent="-228600">
              <a:buAutoNum type="arabicPeriod"/>
            </a:pPr>
            <a:r>
              <a:rPr lang="en-US" b="0" i="0" dirty="0">
                <a:effectLst/>
                <a:latin typeface="Arial" panose="020B0604020202020204" pitchFamily="34" charset="0"/>
              </a:rPr>
              <a:t>What are some items that should be reviewed on a supplier inspection report?</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a:p>
        </p:txBody>
      </p:sp>
    </p:spTree>
    <p:extLst>
      <p:ext uri="{BB962C8B-B14F-4D97-AF65-F5344CB8AC3E}">
        <p14:creationId xmlns:p14="http://schemas.microsoft.com/office/powerpoint/2010/main" val="74288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a:p>
        </p:txBody>
      </p:sp>
    </p:spTree>
    <p:extLst>
      <p:ext uri="{BB962C8B-B14F-4D97-AF65-F5344CB8AC3E}">
        <p14:creationId xmlns:p14="http://schemas.microsoft.com/office/powerpoint/2010/main" val="3020099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r>
              <a:rPr lang="en-US" b="1" dirty="0"/>
              <a:t>Knowledge Check</a:t>
            </a:r>
          </a:p>
          <a:p>
            <a:pPr marL="228600" indent="-228600">
              <a:buAutoNum type="arabicPeriod"/>
            </a:pPr>
            <a:r>
              <a:rPr lang="en-US" b="0" i="0" dirty="0">
                <a:effectLst/>
                <a:latin typeface="Arial" panose="020B0604020202020204" pitchFamily="34" charset="0"/>
              </a:rPr>
              <a:t>Name three practices that can keep food deliveries safe.</a:t>
            </a:r>
          </a:p>
          <a:p>
            <a:pPr marL="228600" indent="-228600">
              <a:buAutoNum type="arabicPeriod"/>
            </a:pPr>
            <a:r>
              <a:rPr lang="en-US" b="0" i="0" dirty="0">
                <a:effectLst/>
                <a:latin typeface="Arial" panose="020B0604020202020204" pitchFamily="34" charset="0"/>
              </a:rPr>
              <a:t>How should an item that has been recalled be handled?</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a:p>
        </p:txBody>
      </p:sp>
    </p:spTree>
    <p:extLst>
      <p:ext uri="{BB962C8B-B14F-4D97-AF65-F5344CB8AC3E}">
        <p14:creationId xmlns:p14="http://schemas.microsoft.com/office/powerpoint/2010/main" val="226476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a:p>
        </p:txBody>
      </p:sp>
    </p:spTree>
    <p:extLst>
      <p:ext uri="{BB962C8B-B14F-4D97-AF65-F5344CB8AC3E}">
        <p14:creationId xmlns:p14="http://schemas.microsoft.com/office/powerpoint/2010/main" val="1858735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a:p>
        </p:txBody>
      </p:sp>
    </p:spTree>
    <p:extLst>
      <p:ext uri="{BB962C8B-B14F-4D97-AF65-F5344CB8AC3E}">
        <p14:creationId xmlns:p14="http://schemas.microsoft.com/office/powerpoint/2010/main" val="174932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solidFill>
                  <a:srgbClr val="000000"/>
                </a:solidFill>
                <a:effectLst/>
                <a:latin typeface="Calibri" panose="020F0502020204030204" pitchFamily="34" charset="0"/>
              </a:rPr>
              <a:t>Instructor Notes</a:t>
            </a:r>
            <a:endParaRPr lang="en-US" sz="1200" dirty="0">
              <a:solidFill>
                <a:srgbClr val="000000"/>
              </a:solidFill>
              <a:effectLst/>
              <a:latin typeface="Calibri" panose="020F0502020204030204" pitchFamily="34" charset="0"/>
            </a:endParaRPr>
          </a:p>
          <a:p>
            <a:pPr marL="0" marR="0">
              <a:spcBef>
                <a:spcPts val="0"/>
              </a:spcBef>
              <a:spcAft>
                <a:spcPts val="0"/>
              </a:spcAft>
            </a:pPr>
            <a:r>
              <a:rPr lang="en-US" sz="12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200" b="1" dirty="0">
                <a:solidFill>
                  <a:srgbClr val="000000"/>
                </a:solidFill>
                <a:effectLst/>
                <a:latin typeface="Calibri" panose="020F0502020204030204" pitchFamily="34" charset="0"/>
              </a:rPr>
              <a:t>Knowledge Check </a:t>
            </a:r>
          </a:p>
          <a:p>
            <a:pPr marL="228600" marR="0" indent="-228600">
              <a:spcBef>
                <a:spcPts val="0"/>
              </a:spcBef>
              <a:spcAft>
                <a:spcPts val="0"/>
              </a:spcAft>
              <a:buAutoNum type="arabicPeriod"/>
            </a:pPr>
            <a:r>
              <a:rPr lang="en-US" b="0" i="0" dirty="0">
                <a:effectLst/>
                <a:latin typeface="Arial" panose="020B0604020202020204" pitchFamily="34" charset="0"/>
              </a:rPr>
              <a:t>Name three reasons why you might reject a can from a supplier.</a:t>
            </a:r>
          </a:p>
          <a:p>
            <a:pPr marL="228600" marR="0" indent="-228600">
              <a:spcBef>
                <a:spcPts val="0"/>
              </a:spcBef>
              <a:spcAft>
                <a:spcPts val="0"/>
              </a:spcAft>
              <a:buAutoNum type="arabicPeriod"/>
            </a:pPr>
            <a:r>
              <a:rPr lang="en-US" b="0" i="0" dirty="0">
                <a:effectLst/>
                <a:latin typeface="Arial" panose="020B0604020202020204" pitchFamily="34" charset="0"/>
              </a:rPr>
              <a:t>What information is included on a </a:t>
            </a:r>
            <a:r>
              <a:rPr lang="en-US" b="0" i="0" dirty="0" err="1">
                <a:effectLst/>
                <a:latin typeface="Arial" panose="020B0604020202020204" pitchFamily="34" charset="0"/>
              </a:rPr>
              <a:t>shellstock</a:t>
            </a:r>
            <a:r>
              <a:rPr lang="en-US" b="0" i="0" dirty="0">
                <a:effectLst/>
                <a:latin typeface="Arial" panose="020B0604020202020204" pitchFamily="34" charset="0"/>
              </a:rPr>
              <a:t> identification tag?</a:t>
            </a:r>
            <a:endParaRPr lang="en-US" sz="1200" b="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a:p>
        </p:txBody>
      </p:sp>
    </p:spTree>
    <p:extLst>
      <p:ext uri="{BB962C8B-B14F-4D97-AF65-F5344CB8AC3E}">
        <p14:creationId xmlns:p14="http://schemas.microsoft.com/office/powerpoint/2010/main" val="406841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a:p>
        </p:txBody>
      </p:sp>
    </p:spTree>
    <p:extLst>
      <p:ext uri="{BB962C8B-B14F-4D97-AF65-F5344CB8AC3E}">
        <p14:creationId xmlns:p14="http://schemas.microsoft.com/office/powerpoint/2010/main" val="3282105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a:p>
        </p:txBody>
      </p:sp>
    </p:spTree>
    <p:extLst>
      <p:ext uri="{BB962C8B-B14F-4D97-AF65-F5344CB8AC3E}">
        <p14:creationId xmlns:p14="http://schemas.microsoft.com/office/powerpoint/2010/main" val="100443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461665"/>
          </a:xfrm>
          <a:prstGeom prst="rect">
            <a:avLst/>
          </a:prstGeom>
        </p:spPr>
        <p:txBody>
          <a:bodyPr wrap="square" lIns="182880" rIns="182880">
            <a:spAutoFit/>
          </a:bodyPr>
          <a:lstStyle/>
          <a:p>
            <a:r>
              <a:rPr lang="en-US" sz="600" dirty="0"/>
              <a:t>©1986–2023 National Restaurant Association Educational Foundation (NRAEF). All rights reserved.</a:t>
            </a:r>
          </a:p>
          <a:p>
            <a:r>
              <a:rPr lang="en-US" sz="600" dirty="0"/>
              <a:t>The </a:t>
            </a:r>
            <a:r>
              <a:rPr lang="en-US" sz="600" dirty="0" err="1"/>
              <a:t>ServSafe</a:t>
            </a:r>
            <a:r>
              <a:rPr lang="en-US" sz="600" dirty="0"/>
              <a:t>®, NRAEF, National Restaurant Association and National Restaurant Association Solutions, LLC (Solutions) names and logos are registered trademarks used under license by Solutions and may not be otherwise used without the explicit written permission of the owner of each mark.</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843D8-E2A0-4FE0-84C3-42989D9196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28EB8-54C9-4677-B529-3901578F0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2811FC-B6A1-4068-A5CE-707C6122846A}"/>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22E96EA4-1F5C-4040-9D44-2FB276E9D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9510A-F013-4280-8B77-E3725BE655B3}"/>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2937594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DDD1-23DF-4991-8902-1B3CD7084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B1A118-5BDE-4046-A4C3-386A1481B4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269DF-15D9-4C31-9A9F-D1ED4FD1ED04}"/>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2AF1CE92-2952-4A91-A43D-DF197647F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93F3D-BBB3-4725-9E94-7135BD48C4D0}"/>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171466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CA8D-CA5E-4FA6-A7EC-B2EE73BF07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32013F-983E-48DB-B9F3-4124E0858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1CC09-9634-4A0B-9FC0-261EF74DAE0F}"/>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2FBCCBEB-B8BB-4784-8EFC-8B36DD6DC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ECA3B-5F78-4806-A6B6-6EA141420056}"/>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1091433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AB6D-3DC8-4897-9554-1E3D6EE233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A8D44-B45F-4A82-B9F4-CE99058307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ABC5F2-B1FE-4B83-A39F-DC0241537D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5F345B-0130-4F02-B77D-5998163D6327}"/>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6" name="Footer Placeholder 5">
            <a:extLst>
              <a:ext uri="{FF2B5EF4-FFF2-40B4-BE49-F238E27FC236}">
                <a16:creationId xmlns:a16="http://schemas.microsoft.com/office/drawing/2014/main" id="{05116E10-C326-4898-89E3-658996AA0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EE2A3-ED33-45BE-B5D0-0EADA491C8DA}"/>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67230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6BA2-941D-4CA4-A9F7-25050DE16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B9F8AE-F5FF-4DFC-9828-B2642B743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F75D8-52F7-4DB8-81FA-E35C068436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513DC9-635F-4AE8-B08C-8E0E5D7BB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697CB4-E8DB-455A-8217-91A9D2F4B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7CFAD8-538A-4121-91C5-F0A907555AFC}"/>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8" name="Footer Placeholder 7">
            <a:extLst>
              <a:ext uri="{FF2B5EF4-FFF2-40B4-BE49-F238E27FC236}">
                <a16:creationId xmlns:a16="http://schemas.microsoft.com/office/drawing/2014/main" id="{CF25C9FB-A578-4ED7-8EF6-A50BC0673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476FF3-A104-4E30-AD0C-6363E61424A8}"/>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409418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BD7D-8DED-4B71-A457-7FD693FBB0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6CBBF-415F-4F46-9511-379F6DC1ACAA}"/>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4" name="Footer Placeholder 3">
            <a:extLst>
              <a:ext uri="{FF2B5EF4-FFF2-40B4-BE49-F238E27FC236}">
                <a16:creationId xmlns:a16="http://schemas.microsoft.com/office/drawing/2014/main" id="{65DA3859-6971-441B-9838-B829F46F4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4C7D7-E2F3-46DA-914D-A6F8BBE6CE79}"/>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3874525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21C3E-F685-4D1B-B677-5A49B04E4E1D}"/>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3" name="Footer Placeholder 2">
            <a:extLst>
              <a:ext uri="{FF2B5EF4-FFF2-40B4-BE49-F238E27FC236}">
                <a16:creationId xmlns:a16="http://schemas.microsoft.com/office/drawing/2014/main" id="{AC36E482-D724-45AB-A571-BAC39E5BE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638FC8-A474-4B80-8059-AC1A1C9E3BF1}"/>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3844882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EA99-B0CF-4272-9C09-847BB8673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2BB48E-28E0-4E07-869A-7E0AB77B2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12A095-E078-4561-98B0-F08605D43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E659A-6BC2-4865-BE50-1C94BC4195B0}"/>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6" name="Footer Placeholder 5">
            <a:extLst>
              <a:ext uri="{FF2B5EF4-FFF2-40B4-BE49-F238E27FC236}">
                <a16:creationId xmlns:a16="http://schemas.microsoft.com/office/drawing/2014/main" id="{A9A95F37-C8FB-42C0-908C-EF12C97886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766AA-6213-424F-9493-C6121362437A}"/>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3544565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F28-455A-427B-A317-B59719B5D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7E3F08-4A09-47DE-B61D-527FE6673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C390C2-A975-4BE2-A8B0-A9B78BE64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345CA-0C66-42C4-9918-99598C34AF61}"/>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6" name="Footer Placeholder 5">
            <a:extLst>
              <a:ext uri="{FF2B5EF4-FFF2-40B4-BE49-F238E27FC236}">
                <a16:creationId xmlns:a16="http://schemas.microsoft.com/office/drawing/2014/main" id="{BDC93EAF-C655-412B-B7D4-392A460063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04D58-DC70-4655-A1E3-06653C512EB9}"/>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3808216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7065-AE9C-4DBB-9B7F-3AF0D1D1E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036D04-8E65-4AE1-953C-3B01BE75B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9EC7C-1D83-46A2-9C2E-BC53B90F827D}"/>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25725C5F-6684-482A-9118-201E3128C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13B83-F7EF-402B-A8BA-18C813333881}"/>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3097641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1D72E-0009-4BF4-9206-416287A73E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E82A2C-AA3E-4046-BF1B-727EB7C2B7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62E6D-857D-48AB-8286-C38152FF7AD4}"/>
              </a:ext>
            </a:extLst>
          </p:cNvPr>
          <p:cNvSpPr>
            <a:spLocks noGrp="1"/>
          </p:cNvSpPr>
          <p:nvPr>
            <p:ph type="dt" sz="half" idx="10"/>
          </p:nvPr>
        </p:nvSpPr>
        <p:spPr/>
        <p:txBody>
          <a:body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CA03138B-3DC6-45AC-9AC3-506D24858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337FC-F9FE-4788-8C73-4BDAB13FA8D5}"/>
              </a:ext>
            </a:extLst>
          </p:cNvPr>
          <p:cNvSpPr>
            <a:spLocks noGrp="1"/>
          </p:cNvSpPr>
          <p:nvPr>
            <p:ph type="sldNum" sz="quarter" idx="12"/>
          </p:nvPr>
        </p:nvSpPr>
        <p:spPr/>
        <p:txBody>
          <a:bodyPr/>
          <a:lstStyle/>
          <a:p>
            <a:fld id="{131475F2-160A-4A11-B6F4-AB7D70209AFC}" type="slidenum">
              <a:rPr lang="en-US" smtClean="0"/>
              <a:t>‹#›</a:t>
            </a:fld>
            <a:endParaRPr lang="en-US"/>
          </a:p>
        </p:txBody>
      </p:sp>
    </p:spTree>
    <p:extLst>
      <p:ext uri="{BB962C8B-B14F-4D97-AF65-F5344CB8AC3E}">
        <p14:creationId xmlns:p14="http://schemas.microsoft.com/office/powerpoint/2010/main" val="180899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12" name="Content Placeholder 2"/>
          <p:cNvSpPr>
            <a:spLocks noGrp="1"/>
          </p:cNvSpPr>
          <p:nvPr>
            <p:ph idx="15" hasCustomPrompt="1"/>
          </p:nvPr>
        </p:nvSpPr>
        <p:spPr>
          <a:xfrm>
            <a:off x="609600" y="1216152"/>
            <a:ext cx="10975848" cy="612649"/>
          </a:xfrm>
        </p:spPr>
        <p:txBody>
          <a:bodyPr/>
          <a:lstStyle/>
          <a:p>
            <a:pPr lvl="0"/>
            <a:r>
              <a:rPr lang="en-US" dirty="0"/>
              <a:t>Edit Master text styles</a:t>
            </a:r>
          </a:p>
        </p:txBody>
      </p:sp>
      <p:sp>
        <p:nvSpPr>
          <p:cNvPr id="5" name="Picture Placeholder 4">
            <a:extLst>
              <a:ext uri="{FF2B5EF4-FFF2-40B4-BE49-F238E27FC236}">
                <a16:creationId xmlns:a16="http://schemas.microsoft.com/office/drawing/2014/main" id="{7CE12EC8-7018-4CE2-9FFE-C5B6AF6BA41C}"/>
              </a:ext>
            </a:extLst>
          </p:cNvPr>
          <p:cNvSpPr>
            <a:spLocks noGrp="1"/>
          </p:cNvSpPr>
          <p:nvPr>
            <p:ph type="pic" sz="quarter" idx="16"/>
          </p:nvPr>
        </p:nvSpPr>
        <p:spPr>
          <a:xfrm>
            <a:off x="606552" y="2684233"/>
            <a:ext cx="5181600" cy="3292475"/>
          </a:xfrm>
          <a:ln>
            <a:solidFill>
              <a:schemeClr val="tx2"/>
            </a:solidFill>
          </a:ln>
        </p:spPr>
        <p:txBody>
          <a:bodyPr/>
          <a:lstStyle/>
          <a:p>
            <a:r>
              <a:rPr lang="en-US"/>
              <a:t>Click icon to add picture</a:t>
            </a:r>
          </a:p>
        </p:txBody>
      </p:sp>
      <p:sp>
        <p:nvSpPr>
          <p:cNvPr id="13" name="Picture Placeholder 4">
            <a:extLst>
              <a:ext uri="{FF2B5EF4-FFF2-40B4-BE49-F238E27FC236}">
                <a16:creationId xmlns:a16="http://schemas.microsoft.com/office/drawing/2014/main" id="{2FE1FEAE-859B-4C40-8B75-225108B58191}"/>
              </a:ext>
            </a:extLst>
          </p:cNvPr>
          <p:cNvSpPr>
            <a:spLocks noGrp="1"/>
          </p:cNvSpPr>
          <p:nvPr>
            <p:ph type="pic" sz="quarter" idx="17"/>
          </p:nvPr>
        </p:nvSpPr>
        <p:spPr>
          <a:xfrm>
            <a:off x="6400800" y="2706000"/>
            <a:ext cx="5181600" cy="3292475"/>
          </a:xfrm>
          <a:ln>
            <a:solidFill>
              <a:schemeClr val="tx2"/>
            </a:solidFill>
          </a:ln>
        </p:spPr>
        <p:txBody>
          <a:bodyPr/>
          <a:lstStyle/>
          <a:p>
            <a:r>
              <a:rPr lang="en-US"/>
              <a:t>Click icon to add picture</a:t>
            </a:r>
          </a:p>
        </p:txBody>
      </p:sp>
      <p:sp>
        <p:nvSpPr>
          <p:cNvPr id="14" name="Text Placeholder 13">
            <a:extLst>
              <a:ext uri="{FF2B5EF4-FFF2-40B4-BE49-F238E27FC236}">
                <a16:creationId xmlns:a16="http://schemas.microsoft.com/office/drawing/2014/main" id="{489FBDBF-827C-436A-B8F4-ADC2AAB7E79D}"/>
              </a:ext>
            </a:extLst>
          </p:cNvPr>
          <p:cNvSpPr>
            <a:spLocks noGrp="1"/>
          </p:cNvSpPr>
          <p:nvPr>
            <p:ph type="body" sz="quarter" idx="18"/>
          </p:nvPr>
        </p:nvSpPr>
        <p:spPr>
          <a:xfrm>
            <a:off x="606552" y="2082976"/>
            <a:ext cx="5181600" cy="509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3823DF4F-17C3-45D7-BA1E-907254EAF677}"/>
              </a:ext>
            </a:extLst>
          </p:cNvPr>
          <p:cNvSpPr>
            <a:spLocks noGrp="1"/>
          </p:cNvSpPr>
          <p:nvPr>
            <p:ph type="body" sz="quarter" idx="19"/>
          </p:nvPr>
        </p:nvSpPr>
        <p:spPr>
          <a:xfrm>
            <a:off x="6400800" y="2082975"/>
            <a:ext cx="5181600" cy="5098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95418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73" r:id="rId4"/>
    <p:sldLayoutId id="2147483652" r:id="rId5"/>
    <p:sldLayoutId id="2147483660" r:id="rId6"/>
    <p:sldLayoutId id="2147483663" r:id="rId7"/>
    <p:sldLayoutId id="2147483666" r:id="rId8"/>
    <p:sldLayoutId id="2147483667" r:id="rId9"/>
    <p:sldLayoutId id="2147483665" r:id="rId10"/>
    <p:sldLayoutId id="2147483664" r:id="rId11"/>
    <p:sldLayoutId id="2147483668" r:id="rId12"/>
    <p:sldLayoutId id="2147483669"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65F7D-D84A-4EC5-8A8C-D7CE3E5F1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D27CC1-A691-470A-800B-7C577019B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6C6FE-ABD8-4006-A3EE-9B7A147E6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CF1BE-E8B8-4135-BEB0-777639628ED6}" type="datetimeFigureOut">
              <a:rPr lang="en-US" smtClean="0"/>
              <a:t>7/27/2023</a:t>
            </a:fld>
            <a:endParaRPr lang="en-US"/>
          </a:p>
        </p:txBody>
      </p:sp>
      <p:sp>
        <p:nvSpPr>
          <p:cNvPr id="5" name="Footer Placeholder 4">
            <a:extLst>
              <a:ext uri="{FF2B5EF4-FFF2-40B4-BE49-F238E27FC236}">
                <a16:creationId xmlns:a16="http://schemas.microsoft.com/office/drawing/2014/main" id="{F757DE3F-5D20-4BDE-8B10-4DD2E8335A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978694-48BF-4FF7-8CC6-6FA169D1C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475F2-160A-4A11-B6F4-AB7D70209AFC}" type="slidenum">
              <a:rPr lang="en-US" smtClean="0"/>
              <a:t>‹#›</a:t>
            </a:fld>
            <a:endParaRPr lang="en-US"/>
          </a:p>
        </p:txBody>
      </p:sp>
    </p:spTree>
    <p:extLst>
      <p:ext uri="{BB962C8B-B14F-4D97-AF65-F5344CB8AC3E}">
        <p14:creationId xmlns:p14="http://schemas.microsoft.com/office/powerpoint/2010/main" val="33192294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6</a:t>
            </a:r>
          </a:p>
        </p:txBody>
      </p:sp>
      <p:pic>
        <p:nvPicPr>
          <p:cNvPr id="3" name="Picture Placeholder 2" descr="A picture containing text, working&#10;&#10;Description automatically generated">
            <a:extLst>
              <a:ext uri="{FF2B5EF4-FFF2-40B4-BE49-F238E27FC236}">
                <a16:creationId xmlns:a16="http://schemas.microsoft.com/office/drawing/2014/main" id="{2B054B98-3259-4D6E-8BF0-C1D404118F0B}"/>
              </a:ext>
              <a:ext uri="{C183D7F6-B498-43B3-948B-1728B52AA6E4}">
                <adec:decorative xmlns:adec="http://schemas.microsoft.com/office/drawing/2017/decorative" val="0"/>
              </a:ext>
            </a:extLst>
          </p:cNvPr>
          <p:cNvPicPr>
            <a:picLocks noGrp="1" noChangeAspect="1"/>
          </p:cNvPicPr>
          <p:nvPr>
            <p:ph type="pic" sz="quarter" idx="10"/>
          </p:nvPr>
        </p:nvPicPr>
        <p:blipFill>
          <a:blip r:embed="rId2"/>
          <a:srcRect l="661" r="661"/>
          <a:stretch/>
        </p:blipFill>
        <p:spPr>
          <a:xfrm>
            <a:off x="0" y="0"/>
            <a:ext cx="7543800" cy="6858000"/>
          </a:xfrm>
        </p:spPr>
      </p:pic>
      <p:sp>
        <p:nvSpPr>
          <p:cNvPr id="7" name="Text Placeholder 6"/>
          <p:cNvSpPr>
            <a:spLocks noGrp="1"/>
          </p:cNvSpPr>
          <p:nvPr>
            <p:ph type="body" sz="quarter" idx="11"/>
          </p:nvPr>
        </p:nvSpPr>
        <p:spPr/>
        <p:txBody>
          <a:bodyPr/>
          <a:lstStyle/>
          <a:p>
            <a:r>
              <a:rPr lang="en-US" dirty="0"/>
              <a:t>The Flow of Food: Purchasing and Receiving </a:t>
            </a:r>
          </a:p>
        </p:txBody>
      </p:sp>
    </p:spTree>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Shellfish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fresh clam and mussel with closed, unbroken shells&#10;">
            <a:extLst>
              <a:ext uri="{FF2B5EF4-FFF2-40B4-BE49-F238E27FC236}">
                <a16:creationId xmlns:a16="http://schemas.microsoft.com/office/drawing/2014/main" id="{E3505D96-2851-4EBD-BC96-E72CF1325498}"/>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8229" b="18229"/>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clam with a broken shell and a mussel with an open shell">
            <a:extLst>
              <a:ext uri="{FF2B5EF4-FFF2-40B4-BE49-F238E27FC236}">
                <a16:creationId xmlns:a16="http://schemas.microsoft.com/office/drawing/2014/main" id="{099CD466-F0B3-4F92-BB53-49A830EBA009}"/>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8229" b="18229"/>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10</a:t>
            </a:fld>
            <a:endParaRPr lang="en-US"/>
          </a:p>
        </p:txBody>
      </p:sp>
    </p:spTree>
    <p:extLst>
      <p:ext uri="{BB962C8B-B14F-4D97-AF65-F5344CB8AC3E}">
        <p14:creationId xmlns:p14="http://schemas.microsoft.com/office/powerpoint/2010/main" val="223657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Crustaceans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Crustaceans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hand holding a live lobster defensively curling its tail">
            <a:extLst>
              <a:ext uri="{FF2B5EF4-FFF2-40B4-BE49-F238E27FC236}">
                <a16:creationId xmlns:a16="http://schemas.microsoft.com/office/drawing/2014/main" id="{288E5116-FFD9-4F0D-9177-CA2F4CC6F27D}"/>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8229" b="18229"/>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hand holding a dead lobster splayed on its back">
            <a:extLst>
              <a:ext uri="{FF2B5EF4-FFF2-40B4-BE49-F238E27FC236}">
                <a16:creationId xmlns:a16="http://schemas.microsoft.com/office/drawing/2014/main" id="{A6AE90D6-F3DF-4945-BF3F-3D44D9E75AD9}"/>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8229" b="18229"/>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11</a:t>
            </a:fld>
            <a:endParaRPr lang="en-US"/>
          </a:p>
        </p:txBody>
      </p:sp>
    </p:spTree>
    <p:extLst>
      <p:ext uri="{BB962C8B-B14F-4D97-AF65-F5344CB8AC3E}">
        <p14:creationId xmlns:p14="http://schemas.microsoft.com/office/powerpoint/2010/main" val="309717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Meat</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Meat</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raw ribeye steak that is bright cherry red with firm flesh">
            <a:extLst>
              <a:ext uri="{FF2B5EF4-FFF2-40B4-BE49-F238E27FC236}">
                <a16:creationId xmlns:a16="http://schemas.microsoft.com/office/drawing/2014/main" id="{65C58AFA-89EE-4328-B964-F63AAF2BE013}"/>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67487" r="-67487"/>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raw ribeye steak that is brown with dry flesh">
            <a:extLst>
              <a:ext uri="{FF2B5EF4-FFF2-40B4-BE49-F238E27FC236}">
                <a16:creationId xmlns:a16="http://schemas.microsoft.com/office/drawing/2014/main" id="{E829F5FC-32A7-4F8A-A60D-5CFED16B246E}"/>
              </a:ext>
            </a:extLst>
          </p:cNvPr>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67487" r="-67487"/>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12</a:t>
            </a:fld>
            <a:endParaRPr lang="en-US"/>
          </a:p>
        </p:txBody>
      </p:sp>
    </p:spTree>
    <p:extLst>
      <p:ext uri="{BB962C8B-B14F-4D97-AF65-F5344CB8AC3E}">
        <p14:creationId xmlns:p14="http://schemas.microsoft.com/office/powerpoint/2010/main" val="200038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Poultry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Poultry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raw whole chicken with firm flesh and no discoloration surrounded by crushed ice">
            <a:extLst>
              <a:ext uri="{FF2B5EF4-FFF2-40B4-BE49-F238E27FC236}">
                <a16:creationId xmlns:a16="http://schemas.microsoft.com/office/drawing/2014/main" id="{3A469246-3A99-4488-904E-02B8A6B6F99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583" b="5583"/>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raw whole chicken with purple discoloration on the surface and dark wingtips surrounded by a small amount of melting crushed ice">
            <a:extLst>
              <a:ext uri="{FF2B5EF4-FFF2-40B4-BE49-F238E27FC236}">
                <a16:creationId xmlns:a16="http://schemas.microsoft.com/office/drawing/2014/main" id="{25CDE33B-2AD7-4BFE-B391-96CBF478E15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6150" b="6150"/>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13</a:t>
            </a:fld>
            <a:endParaRPr lang="en-US"/>
          </a:p>
        </p:txBody>
      </p:sp>
    </p:spTree>
    <p:extLst>
      <p:ext uri="{BB962C8B-B14F-4D97-AF65-F5344CB8AC3E}">
        <p14:creationId xmlns:p14="http://schemas.microsoft.com/office/powerpoint/2010/main" val="364644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Eggs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Shell Eggs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4" name="Picture Placeholder 13" descr="A flat of clean, unbroken shell eggs">
            <a:extLst>
              <a:ext uri="{FF2B5EF4-FFF2-40B4-BE49-F238E27FC236}">
                <a16:creationId xmlns:a16="http://schemas.microsoft.com/office/drawing/2014/main" id="{31DABEFD-CA80-4DB0-98E7-DF88CFC96C3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6703" b="6703"/>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6" name="Picture Placeholder 15" descr="A flat of dirty, cracked shell eggs">
            <a:extLst>
              <a:ext uri="{FF2B5EF4-FFF2-40B4-BE49-F238E27FC236}">
                <a16:creationId xmlns:a16="http://schemas.microsoft.com/office/drawing/2014/main" id="{E08A26A1-596C-4023-8E2E-16923AE13AA4}"/>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2751" b="2751"/>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191763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Dairy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Dairy Products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block of cheddar cheese with uniform yellow color ">
            <a:extLst>
              <a:ext uri="{FF2B5EF4-FFF2-40B4-BE49-F238E27FC236}">
                <a16:creationId xmlns:a16="http://schemas.microsoft.com/office/drawing/2014/main" id="{6B4B4F2E-A575-4ACC-A0CA-76A4898BF78A}"/>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6443" b="16443"/>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moldy and uneven-colored block of cheddar cheese">
            <a:extLst>
              <a:ext uri="{FF2B5EF4-FFF2-40B4-BE49-F238E27FC236}">
                <a16:creationId xmlns:a16="http://schemas.microsoft.com/office/drawing/2014/main" id="{3C807C69-C1DC-4DA8-A163-09F87F7D8188}"/>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8229" b="18229"/>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15</a:t>
            </a:fld>
            <a:endParaRPr lang="en-US"/>
          </a:p>
        </p:txBody>
      </p:sp>
    </p:spTree>
    <p:extLst>
      <p:ext uri="{BB962C8B-B14F-4D97-AF65-F5344CB8AC3E}">
        <p14:creationId xmlns:p14="http://schemas.microsoft.com/office/powerpoint/2010/main" val="402612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Inspecting Specific Types of Food: Produce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Fresh Produce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pile of fresh, ripe strawberries ">
            <a:extLst>
              <a:ext uri="{FF2B5EF4-FFF2-40B4-BE49-F238E27FC236}">
                <a16:creationId xmlns:a16="http://schemas.microsoft.com/office/drawing/2014/main" id="{B3A4441E-205A-4B85-9CDE-AB7074CFEF95}"/>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18229" b="18229"/>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pile of overripe strawberries that are moldy and discolored">
            <a:extLst>
              <a:ext uri="{FF2B5EF4-FFF2-40B4-BE49-F238E27FC236}">
                <a16:creationId xmlns:a16="http://schemas.microsoft.com/office/drawing/2014/main" id="{075E5309-C85F-4BC4-8234-73905DDC3D97}"/>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8229" b="18229"/>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20019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AA2EC-EBAD-4AC4-BFE6-7872B9D63A0A}"/>
              </a:ext>
            </a:extLst>
          </p:cNvPr>
          <p:cNvSpPr>
            <a:spLocks noGrp="1"/>
          </p:cNvSpPr>
          <p:nvPr>
            <p:ph type="title" idx="4294967295"/>
          </p:nvPr>
        </p:nvSpPr>
        <p:spPr>
          <a:xfrm>
            <a:off x="152400" y="-549276"/>
            <a:ext cx="11887200" cy="549276"/>
          </a:xfrm>
        </p:spPr>
        <p:txBody>
          <a:bodyPr vert="horz" lIns="457200" tIns="45720" rIns="457200" bIns="45720" rtlCol="0" anchor="b">
            <a:normAutofit/>
          </a:bodyPr>
          <a:lstStyle/>
          <a:p>
            <a:r>
              <a:rPr lang="en-US" dirty="0"/>
              <a:t>Discussion Questions</a:t>
            </a:r>
          </a:p>
        </p:txBody>
      </p:sp>
      <p:sp>
        <p:nvSpPr>
          <p:cNvPr id="6" name="Content Placeholder 5"/>
          <p:cNvSpPr>
            <a:spLocks noGrp="1"/>
          </p:cNvSpPr>
          <p:nvPr>
            <p:ph idx="1"/>
          </p:nvPr>
        </p:nvSpPr>
        <p:spPr/>
        <p:txBody>
          <a:bodyPr>
            <a:normAutofit/>
          </a:bodyPr>
          <a:lstStyle/>
          <a:p>
            <a:pPr>
              <a:spcBef>
                <a:spcPts val="2400"/>
              </a:spcBef>
            </a:pPr>
            <a:r>
              <a:rPr lang="en-US" b="0" dirty="0"/>
              <a:t>What are some general guidelines for receiving food safely? </a:t>
            </a:r>
          </a:p>
          <a:p>
            <a:pPr>
              <a:spcBef>
                <a:spcPts val="2400"/>
              </a:spcBef>
            </a:pPr>
            <a:r>
              <a:rPr lang="en-US" b="0" dirty="0"/>
              <a:t>What are some general guidelines for inspecting food? </a:t>
            </a:r>
          </a:p>
          <a:p>
            <a:pPr>
              <a:spcBef>
                <a:spcPts val="2400"/>
              </a:spcBef>
            </a:pPr>
            <a:r>
              <a:rPr lang="en-US" b="0" dirty="0"/>
              <a:t>What are the correct methods for checking the temperatures of fresh poultry delivered on ice and a carton of milk? What should the temperature be for each?</a:t>
            </a:r>
          </a:p>
          <a:p>
            <a:pPr>
              <a:spcBef>
                <a:spcPts val="2400"/>
              </a:spcBef>
            </a:pPr>
            <a:r>
              <a:rPr lang="en-US" b="0" dirty="0"/>
              <a:t>What are the criteria for rejecting a delivery of fresh strawberries?</a:t>
            </a:r>
          </a:p>
        </p:txBody>
      </p:sp>
      <p:sp>
        <p:nvSpPr>
          <p:cNvPr id="4" name="Slide Number Placeholder 3"/>
          <p:cNvSpPr>
            <a:spLocks noGrp="1"/>
          </p:cNvSpPr>
          <p:nvPr>
            <p:ph type="sldNum" sz="quarter" idx="4"/>
          </p:nvPr>
        </p:nvSpPr>
        <p:spPr/>
        <p:txBody>
          <a:bodyPr/>
          <a:lstStyle/>
          <a:p>
            <a:fld id="{BF568A59-ACA4-4C70-9252-AAB755DA2F6B}" type="slidenum">
              <a:rPr lang="en-US" smtClean="0"/>
              <a:pPr/>
              <a:t>17</a:t>
            </a:fld>
            <a:endParaRPr lang="en-US"/>
          </a:p>
        </p:txBody>
      </p:sp>
    </p:spTree>
    <p:extLst>
      <p:ext uri="{BB962C8B-B14F-4D97-AF65-F5344CB8AC3E}">
        <p14:creationId xmlns:p14="http://schemas.microsoft.com/office/powerpoint/2010/main" val="257722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idx="1"/>
          </p:nvPr>
        </p:nvSpPr>
        <p:spPr>
          <a:xfrm>
            <a:off x="609600" y="1554480"/>
            <a:ext cx="10939670" cy="4351338"/>
          </a:xfrm>
        </p:spPr>
        <p:txBody>
          <a:bodyPr/>
          <a:lstStyle/>
          <a:p>
            <a:pPr marL="457200" indent="-457200">
              <a:buFont typeface="Arial" panose="020B0604020202020204" pitchFamily="34" charset="0"/>
              <a:buChar char="•"/>
            </a:pPr>
            <a:r>
              <a:rPr lang="en-US" b="0" dirty="0"/>
              <a:t>Identify the requirements for receiving food and nonfood items.</a:t>
            </a:r>
          </a:p>
          <a:p>
            <a:pPr marL="457200" indent="-457200">
              <a:buFont typeface="Arial" panose="020B0604020202020204" pitchFamily="34" charset="0"/>
              <a:buChar char="•"/>
            </a:pPr>
            <a:r>
              <a:rPr lang="en-US" b="0" dirty="0"/>
              <a:t>Explain procedures for unacceptable merchandise and product recalls.</a:t>
            </a:r>
          </a:p>
          <a:p>
            <a:pPr marL="457200" indent="-457200">
              <a:buFont typeface="Arial" panose="020B0604020202020204" pitchFamily="34" charset="0"/>
              <a:buChar char="•"/>
            </a:pPr>
            <a:r>
              <a:rPr lang="en-US" b="0" dirty="0"/>
              <a:t>Describe criteria for an approved supplier.</a:t>
            </a:r>
          </a:p>
          <a:p>
            <a:pPr marL="457200" indent="-457200">
              <a:buFont typeface="Arial" panose="020B0604020202020204" pitchFamily="34" charset="0"/>
              <a:buChar char="•"/>
            </a:pPr>
            <a:r>
              <a:rPr lang="en-US" b="0" dirty="0"/>
              <a:t>Identify government inspection stamps and documentation required when receiving food.</a:t>
            </a:r>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2</a:t>
            </a:fld>
            <a:endParaRPr lang="en-US"/>
          </a:p>
        </p:txBody>
      </p:sp>
    </p:spTree>
    <p:custDataLst>
      <p:tags r:id="rId1"/>
    </p:custDataLst>
    <p:extLst>
      <p:ext uri="{BB962C8B-B14F-4D97-AF65-F5344CB8AC3E}">
        <p14:creationId xmlns:p14="http://schemas.microsoft.com/office/powerpoint/2010/main" val="128731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6.1 Purchasing Considerations </a:t>
            </a:r>
          </a:p>
        </p:txBody>
      </p:sp>
      <p:sp>
        <p:nvSpPr>
          <p:cNvPr id="4" name="Content Placeholder 3"/>
          <p:cNvSpPr>
            <a:spLocks noGrp="1"/>
          </p:cNvSpPr>
          <p:nvPr>
            <p:ph sz="half" idx="1"/>
          </p:nvPr>
        </p:nvSpPr>
        <p:spPr/>
        <p:txBody>
          <a:bodyPr>
            <a:normAutofit/>
          </a:bodyPr>
          <a:lstStyle/>
          <a:p>
            <a:r>
              <a:rPr lang="en-US" dirty="0"/>
              <a:t>Purchase food from approved, reputable suppliers. </a:t>
            </a:r>
          </a:p>
          <a:p>
            <a:pPr marL="347472" lvl="1" indent="-347472" eaLnBrk="1" hangingPunct="1">
              <a:lnSpc>
                <a:spcPct val="100000"/>
              </a:lnSpc>
              <a:spcBef>
                <a:spcPts val="900"/>
              </a:spcBef>
              <a:defRPr/>
            </a:pPr>
            <a:r>
              <a:rPr lang="en-US" sz="2800" dirty="0">
                <a:solidFill>
                  <a:schemeClr val="tx2"/>
                </a:solidFill>
              </a:rPr>
              <a:t>They have been inspected and can show reports. </a:t>
            </a:r>
            <a:endParaRPr lang="en-US" sz="2400" dirty="0">
              <a:solidFill>
                <a:schemeClr val="tx2"/>
              </a:solidFill>
            </a:endParaRPr>
          </a:p>
          <a:p>
            <a:pPr marL="347472" lvl="1" indent="-347472" eaLnBrk="1" hangingPunct="1">
              <a:lnSpc>
                <a:spcPct val="100000"/>
              </a:lnSpc>
              <a:spcBef>
                <a:spcPts val="900"/>
              </a:spcBef>
              <a:defRPr/>
            </a:pPr>
            <a:r>
              <a:rPr lang="en-US" sz="2800" dirty="0">
                <a:solidFill>
                  <a:schemeClr val="tx2"/>
                </a:solidFill>
              </a:rPr>
              <a:t>They meet all applicable local, state, and federal laws</a:t>
            </a:r>
          </a:p>
          <a:p>
            <a:pPr marL="0" lvl="1" indent="0" eaLnBrk="1" hangingPunct="1">
              <a:lnSpc>
                <a:spcPct val="90000"/>
              </a:lnSpc>
              <a:spcBef>
                <a:spcPct val="100000"/>
              </a:spcBef>
              <a:buNone/>
              <a:tabLst>
                <a:tab pos="448650" algn="l"/>
              </a:tabLst>
              <a:defRPr/>
            </a:pPr>
            <a:endParaRPr lang="en-US" sz="2800" b="1" dirty="0">
              <a:solidFill>
                <a:srgbClr val="009DDC"/>
              </a:solidFill>
              <a:latin typeface="Arial Narrow" charset="0"/>
              <a:cs typeface="+mn-cs"/>
            </a:endParaRPr>
          </a:p>
          <a:p>
            <a:endParaRPr lang="en-US" dirty="0"/>
          </a:p>
        </p:txBody>
      </p:sp>
      <p:pic>
        <p:nvPicPr>
          <p:cNvPr id="7" name="Picture Placeholder 6" descr="Two men shaking hands in a warehouse &#10;">
            <a:extLst>
              <a:ext uri="{FF2B5EF4-FFF2-40B4-BE49-F238E27FC236}">
                <a16:creationId xmlns:a16="http://schemas.microsoft.com/office/drawing/2014/main" id="{6C76EF09-8393-4767-AA5D-64AE2D403A3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5143" r="25143"/>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dirty="0"/>
          </a:p>
        </p:txBody>
      </p:sp>
    </p:spTree>
    <p:extLst>
      <p:ext uri="{BB962C8B-B14F-4D97-AF65-F5344CB8AC3E}">
        <p14:creationId xmlns:p14="http://schemas.microsoft.com/office/powerpoint/2010/main" val="71222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A70A6-6F0A-4E16-9137-439BEE675F79}"/>
              </a:ext>
            </a:extLst>
          </p:cNvPr>
          <p:cNvSpPr>
            <a:spLocks noGrp="1"/>
          </p:cNvSpPr>
          <p:nvPr>
            <p:ph type="title"/>
          </p:nvPr>
        </p:nvSpPr>
        <p:spPr/>
        <p:txBody>
          <a:bodyPr/>
          <a:lstStyle/>
          <a:p>
            <a:r>
              <a:rPr lang="en-US" dirty="0"/>
              <a:t>6.2 Receiving Considerations  </a:t>
            </a:r>
          </a:p>
        </p:txBody>
      </p:sp>
      <p:sp>
        <p:nvSpPr>
          <p:cNvPr id="6" name="Content Placeholder 5">
            <a:extLst>
              <a:ext uri="{FF2B5EF4-FFF2-40B4-BE49-F238E27FC236}">
                <a16:creationId xmlns:a16="http://schemas.microsoft.com/office/drawing/2014/main" id="{E08FE12F-8EA4-43D1-9016-0BD7177069AB}"/>
              </a:ext>
            </a:extLst>
          </p:cNvPr>
          <p:cNvSpPr>
            <a:spLocks noGrp="1"/>
          </p:cNvSpPr>
          <p:nvPr>
            <p:ph sz="half" idx="1"/>
          </p:nvPr>
        </p:nvSpPr>
        <p:spPr/>
        <p:txBody>
          <a:bodyPr>
            <a:normAutofit/>
          </a:bodyPr>
          <a:lstStyle/>
          <a:p>
            <a:pPr marL="0" lvl="1" indent="0" eaLnBrk="1" hangingPunct="1">
              <a:spcBef>
                <a:spcPts val="2400"/>
              </a:spcBef>
              <a:buNone/>
              <a:defRPr/>
            </a:pPr>
            <a:r>
              <a:rPr lang="en-US" sz="2800" b="1" dirty="0">
                <a:solidFill>
                  <a:schemeClr val="tx2"/>
                </a:solidFill>
              </a:rPr>
              <a:t>Receiving guidelines: </a:t>
            </a:r>
          </a:p>
          <a:p>
            <a:pPr marL="347472" lvl="1" indent="-347472" eaLnBrk="1" hangingPunct="1">
              <a:spcBef>
                <a:spcPts val="2400"/>
              </a:spcBef>
              <a:defRPr/>
            </a:pPr>
            <a:r>
              <a:rPr lang="en-US" sz="2800" dirty="0">
                <a:solidFill>
                  <a:schemeClr val="tx2"/>
                </a:solidFill>
              </a:rPr>
              <a:t>Have food delivered when staff can inspect it.</a:t>
            </a:r>
          </a:p>
          <a:p>
            <a:pPr marL="347472" lvl="1" indent="-347472" eaLnBrk="1" hangingPunct="1">
              <a:spcBef>
                <a:spcPts val="2400"/>
              </a:spcBef>
              <a:defRPr/>
            </a:pPr>
            <a:r>
              <a:rPr lang="en-US" sz="2800" dirty="0">
                <a:solidFill>
                  <a:schemeClr val="tx2"/>
                </a:solidFill>
              </a:rPr>
              <a:t>Make specific staff responsible for receiving.</a:t>
            </a:r>
          </a:p>
          <a:p>
            <a:pPr marL="347281" lvl="1" indent="-347472" eaLnBrk="1" hangingPunct="1">
              <a:spcBef>
                <a:spcPts val="2400"/>
              </a:spcBef>
              <a:defRPr/>
            </a:pPr>
            <a:r>
              <a:rPr lang="en-US" sz="2800" dirty="0">
                <a:solidFill>
                  <a:schemeClr val="tx2"/>
                </a:solidFill>
              </a:rPr>
              <a:t>Plan for shipments in advance. </a:t>
            </a:r>
          </a:p>
          <a:p>
            <a:pPr marL="347281" lvl="1" indent="-347472" eaLnBrk="1" hangingPunct="1">
              <a:spcBef>
                <a:spcPts val="2400"/>
              </a:spcBef>
              <a:defRPr/>
            </a:pPr>
            <a:r>
              <a:rPr lang="en-US" sz="2800" dirty="0">
                <a:solidFill>
                  <a:schemeClr val="tx2"/>
                </a:solidFill>
              </a:rPr>
              <a:t>Inspect deliveries immediately.</a:t>
            </a:r>
          </a:p>
          <a:p>
            <a:endParaRPr lang="en-US" dirty="0"/>
          </a:p>
        </p:txBody>
      </p:sp>
      <p:pic>
        <p:nvPicPr>
          <p:cNvPr id="3" name="Picture Placeholder 2" descr="A food handler inspecting a bunch of bananas next to a delivery person with a stack of boxes on a dolly &#10;">
            <a:extLst>
              <a:ext uri="{FF2B5EF4-FFF2-40B4-BE49-F238E27FC236}">
                <a16:creationId xmlns:a16="http://schemas.microsoft.com/office/drawing/2014/main" id="{03F602F7-47A6-4EBA-AB87-51F977476B8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86" r="286"/>
          <a:stretch>
            <a:fillRect/>
          </a:stretch>
        </p:blipFill>
        <p:spPr/>
      </p:pic>
      <p:sp>
        <p:nvSpPr>
          <p:cNvPr id="4" name="Slide Number Placeholder 3">
            <a:extLst>
              <a:ext uri="{FF2B5EF4-FFF2-40B4-BE49-F238E27FC236}">
                <a16:creationId xmlns:a16="http://schemas.microsoft.com/office/drawing/2014/main" id="{5D46445F-DF5D-4CA4-9CC9-12A81F200EFE}"/>
              </a:ext>
            </a:extLst>
          </p:cNvPr>
          <p:cNvSpPr>
            <a:spLocks noGrp="1"/>
          </p:cNvSpPr>
          <p:nvPr>
            <p:ph type="sldNum" sz="quarter" idx="4"/>
          </p:nvPr>
        </p:nvSpPr>
        <p:spPr/>
        <p:txBody>
          <a:bodyPr/>
          <a:lstStyle/>
          <a:p>
            <a:fld id="{BF568A59-ACA4-4C70-9252-AAB755DA2F6B}" type="slidenum">
              <a:rPr lang="en-US" smtClean="0"/>
              <a:pPr/>
              <a:t>4</a:t>
            </a:fld>
            <a:endParaRPr lang="en-US"/>
          </a:p>
        </p:txBody>
      </p:sp>
    </p:spTree>
    <p:extLst>
      <p:ext uri="{BB962C8B-B14F-4D97-AF65-F5344CB8AC3E}">
        <p14:creationId xmlns:p14="http://schemas.microsoft.com/office/powerpoint/2010/main" val="914133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Inspecting Deliveries </a:t>
            </a:r>
          </a:p>
        </p:txBody>
      </p:sp>
      <p:sp>
        <p:nvSpPr>
          <p:cNvPr id="3" name="Content Placeholder 2"/>
          <p:cNvSpPr>
            <a:spLocks noGrp="1"/>
          </p:cNvSpPr>
          <p:nvPr>
            <p:ph sz="half" idx="1"/>
          </p:nvPr>
        </p:nvSpPr>
        <p:spPr>
          <a:xfrm>
            <a:off x="612648" y="1554479"/>
            <a:ext cx="5483352" cy="4549437"/>
          </a:xfrm>
        </p:spPr>
        <p:txBody>
          <a:bodyPr>
            <a:normAutofit/>
          </a:bodyPr>
          <a:lstStyle/>
          <a:p>
            <a:pPr>
              <a:spcBef>
                <a:spcPts val="2400"/>
              </a:spcBef>
            </a:pPr>
            <a:r>
              <a:rPr lang="en-US" dirty="0"/>
              <a:t>Rejection &amp; Recalls </a:t>
            </a:r>
          </a:p>
          <a:p>
            <a:pPr>
              <a:spcBef>
                <a:spcPts val="2400"/>
              </a:spcBef>
            </a:pPr>
            <a:r>
              <a:rPr lang="en-US" b="0" i="0" dirty="0">
                <a:effectLst/>
                <a:latin typeface="Arial" panose="020B0604020202020204" pitchFamily="34" charset="0"/>
              </a:rPr>
              <a:t>You can refuse any delivery that does not meet your standards. </a:t>
            </a:r>
          </a:p>
          <a:p>
            <a:pPr marL="457200" indent="-457200">
              <a:spcBef>
                <a:spcPts val="2400"/>
              </a:spcBef>
              <a:buFont typeface="Arial" panose="020B0604020202020204" pitchFamily="34" charset="0"/>
              <a:buChar char="•"/>
            </a:pPr>
            <a:r>
              <a:rPr lang="en-US" sz="2600" b="0" i="0" dirty="0">
                <a:effectLst/>
                <a:latin typeface="Arial" panose="020B0604020202020204" pitchFamily="34" charset="0"/>
              </a:rPr>
              <a:t>Staff should know how to reject an item or a shipment.</a:t>
            </a:r>
          </a:p>
          <a:p>
            <a:pPr>
              <a:spcBef>
                <a:spcPts val="2400"/>
              </a:spcBef>
            </a:pPr>
            <a:r>
              <a:rPr lang="en-US" b="0" i="0" dirty="0">
                <a:effectLst/>
                <a:latin typeface="Arial" panose="020B0604020202020204" pitchFamily="34" charset="0"/>
              </a:rPr>
              <a:t>Food items are sometimes </a:t>
            </a:r>
            <a:r>
              <a:rPr lang="en-US" b="0" i="0" dirty="0">
                <a:solidFill>
                  <a:schemeClr val="bg2"/>
                </a:solidFill>
                <a:effectLst/>
                <a:latin typeface="Arial" panose="020B0604020202020204" pitchFamily="34" charset="0"/>
              </a:rPr>
              <a:t>recalled</a:t>
            </a:r>
            <a:r>
              <a:rPr lang="en-US" b="0" i="0" dirty="0">
                <a:effectLst/>
                <a:latin typeface="Arial" panose="020B0604020202020204" pitchFamily="34" charset="0"/>
              </a:rPr>
              <a:t> by the manufacturer. </a:t>
            </a:r>
          </a:p>
          <a:p>
            <a:endParaRPr lang="en-US" dirty="0"/>
          </a:p>
        </p:txBody>
      </p:sp>
      <p:pic>
        <p:nvPicPr>
          <p:cNvPr id="8" name="Picture Placeholder 7" descr="Cases of recalled food labeled &quot;Do not use&quot; and &quot;Do not discard.&quot;&#10;">
            <a:extLst>
              <a:ext uri="{FF2B5EF4-FFF2-40B4-BE49-F238E27FC236}">
                <a16:creationId xmlns:a16="http://schemas.microsoft.com/office/drawing/2014/main" id="{9735AB81-41A5-4D59-BEBD-CB604181AD5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070" r="8070"/>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5</a:t>
            </a:fld>
            <a:endParaRPr lang="en-US"/>
          </a:p>
        </p:txBody>
      </p:sp>
    </p:spTree>
    <p:extLst>
      <p:ext uri="{BB962C8B-B14F-4D97-AF65-F5344CB8AC3E}">
        <p14:creationId xmlns:p14="http://schemas.microsoft.com/office/powerpoint/2010/main" val="846419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6.3 General Inspection Guidelines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a:bodyPr>
          <a:lstStyle/>
          <a:p>
            <a:pPr>
              <a:spcBef>
                <a:spcPts val="1800"/>
              </a:spcBef>
            </a:pPr>
            <a:r>
              <a:rPr lang="en-US" dirty="0"/>
              <a:t>Temperatures </a:t>
            </a:r>
          </a:p>
          <a:p>
            <a:pPr>
              <a:spcBef>
                <a:spcPts val="1800"/>
              </a:spcBef>
            </a:pPr>
            <a:r>
              <a:rPr lang="en-US" b="0" dirty="0"/>
              <a:t>Employees who receive food deliveries should know</a:t>
            </a:r>
          </a:p>
          <a:p>
            <a:pPr marL="457200" indent="-457200">
              <a:spcBef>
                <a:spcPts val="1800"/>
              </a:spcBef>
              <a:buFont typeface="Arial" panose="020B0604020202020204" pitchFamily="34" charset="0"/>
              <a:buChar char="•"/>
            </a:pPr>
            <a:r>
              <a:rPr lang="en-US" b="0" dirty="0"/>
              <a:t>what temperature different foods should be received at.</a:t>
            </a:r>
          </a:p>
          <a:p>
            <a:pPr marL="457200" indent="-457200">
              <a:spcBef>
                <a:spcPts val="1800"/>
              </a:spcBef>
              <a:buFont typeface="Arial" panose="020B0604020202020204" pitchFamily="34" charset="0"/>
              <a:buChar char="•"/>
            </a:pPr>
            <a:r>
              <a:rPr lang="en-US" b="0" dirty="0"/>
              <a:t>how to check using a thermometer. </a:t>
            </a:r>
          </a:p>
          <a:p>
            <a:pPr marL="457200" indent="-457200">
              <a:buFont typeface="Arial" panose="020B0604020202020204" pitchFamily="34" charset="0"/>
              <a:buChar char="•"/>
            </a:pPr>
            <a:endParaRPr lang="en-US" b="0" i="0" dirty="0">
              <a:effectLst/>
              <a:latin typeface="Arial" panose="020B0604020202020204" pitchFamily="34" charset="0"/>
            </a:endParaRPr>
          </a:p>
        </p:txBody>
      </p:sp>
      <p:pic>
        <p:nvPicPr>
          <p:cNvPr id="10" name="Picture Placeholder 9" descr="A food handler checking the temperature of a container of food by inserting a thermocouple probe directly into the food.&#10;">
            <a:extLst>
              <a:ext uri="{FF2B5EF4-FFF2-40B4-BE49-F238E27FC236}">
                <a16:creationId xmlns:a16="http://schemas.microsoft.com/office/drawing/2014/main" id="{FCA57586-BB91-4F5B-9DFD-6605B4E4EE7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0306" r="10306"/>
          <a:stretch>
            <a:fillRect/>
          </a:stretch>
        </p:blipFill>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6</a:t>
            </a:fld>
            <a:endParaRPr lang="en-US" dirty="0"/>
          </a:p>
        </p:txBody>
      </p:sp>
    </p:spTree>
    <p:extLst>
      <p:ext uri="{BB962C8B-B14F-4D97-AF65-F5344CB8AC3E}">
        <p14:creationId xmlns:p14="http://schemas.microsoft.com/office/powerpoint/2010/main" val="352866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General Inspection Guidelines Continued</a:t>
            </a:r>
          </a:p>
        </p:txBody>
      </p:sp>
      <p:sp>
        <p:nvSpPr>
          <p:cNvPr id="7" name="Content Placeholder 6">
            <a:extLst>
              <a:ext uri="{FF2B5EF4-FFF2-40B4-BE49-F238E27FC236}">
                <a16:creationId xmlns:a16="http://schemas.microsoft.com/office/drawing/2014/main" id="{98378AFF-D98C-463E-84EA-F362A7001E2E}"/>
              </a:ext>
            </a:extLst>
          </p:cNvPr>
          <p:cNvSpPr>
            <a:spLocks noGrp="1"/>
          </p:cNvSpPr>
          <p:nvPr>
            <p:ph idx="1"/>
          </p:nvPr>
        </p:nvSpPr>
        <p:spPr/>
        <p:txBody>
          <a:bodyPr/>
          <a:lstStyle/>
          <a:p>
            <a:pPr>
              <a:spcBef>
                <a:spcPts val="2400"/>
              </a:spcBef>
            </a:pPr>
            <a:r>
              <a:rPr lang="en-US" dirty="0"/>
              <a:t>Inspect </a:t>
            </a:r>
            <a:r>
              <a:rPr lang="en-US" dirty="0">
                <a:solidFill>
                  <a:schemeClr val="bg2"/>
                </a:solidFill>
              </a:rPr>
              <a:t>packaging</a:t>
            </a:r>
            <a:r>
              <a:rPr lang="en-US" dirty="0"/>
              <a:t> for:</a:t>
            </a:r>
          </a:p>
          <a:p>
            <a:pPr marL="457200" indent="-457200">
              <a:spcBef>
                <a:spcPts val="2400"/>
              </a:spcBef>
              <a:buFont typeface="Arial" panose="020B0604020202020204" pitchFamily="34" charset="0"/>
              <a:buChar char="•"/>
            </a:pPr>
            <a:r>
              <a:rPr lang="en-US" b="0" dirty="0"/>
              <a:t>Damage</a:t>
            </a:r>
          </a:p>
          <a:p>
            <a:pPr marL="457200" indent="-457200">
              <a:spcBef>
                <a:spcPts val="2400"/>
              </a:spcBef>
              <a:buFont typeface="Arial" panose="020B0604020202020204" pitchFamily="34" charset="0"/>
              <a:buChar char="•"/>
            </a:pPr>
            <a:r>
              <a:rPr lang="en-US" b="0" dirty="0"/>
              <a:t>Liquid</a:t>
            </a:r>
          </a:p>
          <a:p>
            <a:pPr marL="457200" indent="-457200">
              <a:spcBef>
                <a:spcPts val="2400"/>
              </a:spcBef>
              <a:buFont typeface="Arial" panose="020B0604020202020204" pitchFamily="34" charset="0"/>
              <a:buChar char="•"/>
            </a:pPr>
            <a:r>
              <a:rPr lang="en-US" b="0" dirty="0"/>
              <a:t>Signs of pests</a:t>
            </a:r>
          </a:p>
          <a:p>
            <a:pPr marL="457200" indent="-457200">
              <a:spcBef>
                <a:spcPts val="2400"/>
              </a:spcBef>
              <a:buFont typeface="Arial" panose="020B0604020202020204" pitchFamily="34" charset="0"/>
              <a:buChar char="•"/>
            </a:pPr>
            <a:r>
              <a:rPr lang="en-US" b="0" dirty="0"/>
              <a:t>Dates</a:t>
            </a:r>
          </a:p>
        </p:txBody>
      </p:sp>
      <p:sp>
        <p:nvSpPr>
          <p:cNvPr id="3" name="Content Placeholder 2">
            <a:extLst>
              <a:ext uri="{FF2B5EF4-FFF2-40B4-BE49-F238E27FC236}">
                <a16:creationId xmlns:a16="http://schemas.microsoft.com/office/drawing/2014/main" id="{350D8F83-5EB9-4D25-89C9-9548F544BB33}"/>
              </a:ext>
            </a:extLst>
          </p:cNvPr>
          <p:cNvSpPr>
            <a:spLocks noGrp="1"/>
          </p:cNvSpPr>
          <p:nvPr>
            <p:ph idx="10"/>
          </p:nvPr>
        </p:nvSpPr>
        <p:spPr>
          <a:xfrm>
            <a:off x="6096000" y="1554480"/>
            <a:ext cx="5489448" cy="4351338"/>
          </a:xfrm>
        </p:spPr>
        <p:txBody>
          <a:bodyPr>
            <a:normAutofit/>
          </a:bodyPr>
          <a:lstStyle/>
          <a:p>
            <a:pPr>
              <a:spcBef>
                <a:spcPts val="1800"/>
              </a:spcBef>
            </a:pPr>
            <a:r>
              <a:rPr lang="en-US" dirty="0">
                <a:solidFill>
                  <a:schemeClr val="bg2"/>
                </a:solidFill>
              </a:rPr>
              <a:t>Documents and Stamps  </a:t>
            </a:r>
          </a:p>
          <a:p>
            <a:pPr>
              <a:spcBef>
                <a:spcPts val="2000"/>
              </a:spcBef>
            </a:pPr>
            <a:r>
              <a:rPr lang="en-US" sz="2600" b="0" dirty="0" err="1"/>
              <a:t>Shellstock</a:t>
            </a:r>
            <a:r>
              <a:rPr lang="en-US" sz="2600" b="0" dirty="0"/>
              <a:t> identification tags </a:t>
            </a:r>
          </a:p>
          <a:p>
            <a:pPr marL="457200" indent="-457200">
              <a:spcBef>
                <a:spcPts val="2000"/>
              </a:spcBef>
              <a:buFont typeface="Arial" panose="020B0604020202020204" pitchFamily="34" charset="0"/>
              <a:buChar char="•"/>
            </a:pPr>
            <a:r>
              <a:rPr lang="en-US" sz="2600" b="0" dirty="0"/>
              <a:t>indicate when and where the shellfish were harvested. </a:t>
            </a:r>
          </a:p>
          <a:p>
            <a:pPr>
              <a:spcBef>
                <a:spcPts val="2000"/>
              </a:spcBef>
            </a:pPr>
            <a:r>
              <a:rPr lang="en-US" sz="2600" b="0" dirty="0"/>
              <a:t>Inspection and grading stamps</a:t>
            </a:r>
          </a:p>
          <a:p>
            <a:pPr marL="457200" indent="-457200">
              <a:spcBef>
                <a:spcPts val="2000"/>
              </a:spcBef>
              <a:buFont typeface="Arial" panose="020B0604020202020204" pitchFamily="34" charset="0"/>
              <a:buChar char="•"/>
            </a:pPr>
            <a:r>
              <a:rPr lang="en-US" sz="2600" b="0" dirty="0"/>
              <a:t>Meat, poultry, and eggs  </a:t>
            </a:r>
          </a:p>
          <a:p>
            <a:endParaRPr lang="en-US" dirty="0"/>
          </a:p>
        </p:txBody>
      </p:sp>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7</a:t>
            </a:fld>
            <a:endParaRPr lang="en-US" dirty="0"/>
          </a:p>
        </p:txBody>
      </p:sp>
    </p:spTree>
    <p:extLst>
      <p:ext uri="{BB962C8B-B14F-4D97-AF65-F5344CB8AC3E}">
        <p14:creationId xmlns:p14="http://schemas.microsoft.com/office/powerpoint/2010/main" val="107058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73AC5-9454-414B-AA5C-28FAF943D5D7}"/>
              </a:ext>
            </a:extLst>
          </p:cNvPr>
          <p:cNvSpPr>
            <a:spLocks noGrp="1"/>
          </p:cNvSpPr>
          <p:nvPr>
            <p:ph type="title"/>
          </p:nvPr>
        </p:nvSpPr>
        <p:spPr/>
        <p:txBody>
          <a:bodyPr/>
          <a:lstStyle/>
          <a:p>
            <a:r>
              <a:rPr lang="en-US" dirty="0"/>
              <a:t>General Inspection Guidelines: Quality  </a:t>
            </a:r>
          </a:p>
        </p:txBody>
      </p:sp>
      <p:sp>
        <p:nvSpPr>
          <p:cNvPr id="3" name="Content Placeholder 2">
            <a:extLst>
              <a:ext uri="{FF2B5EF4-FFF2-40B4-BE49-F238E27FC236}">
                <a16:creationId xmlns:a16="http://schemas.microsoft.com/office/drawing/2014/main" id="{61B13675-017C-43D6-A493-06F8B0A0B8C0}"/>
              </a:ext>
            </a:extLst>
          </p:cNvPr>
          <p:cNvSpPr>
            <a:spLocks noGrp="1"/>
          </p:cNvSpPr>
          <p:nvPr>
            <p:ph sz="half" idx="1"/>
          </p:nvPr>
        </p:nvSpPr>
        <p:spPr/>
        <p:txBody>
          <a:bodyPr>
            <a:normAutofit fontScale="92500"/>
          </a:bodyPr>
          <a:lstStyle/>
          <a:p>
            <a:pPr>
              <a:spcBef>
                <a:spcPts val="1800"/>
              </a:spcBef>
            </a:pPr>
            <a:r>
              <a:rPr lang="en-US" sz="3000" dirty="0"/>
              <a:t>Food Quality </a:t>
            </a:r>
            <a:endParaRPr lang="en-US" dirty="0"/>
          </a:p>
          <a:p>
            <a:pPr marL="347472" lvl="1" indent="-347472" eaLnBrk="1" hangingPunct="1">
              <a:lnSpc>
                <a:spcPct val="100000"/>
              </a:lnSpc>
              <a:spcBef>
                <a:spcPts val="900"/>
              </a:spcBef>
              <a:defRPr/>
            </a:pPr>
            <a:r>
              <a:rPr lang="en-US" sz="2800" b="1" dirty="0">
                <a:solidFill>
                  <a:schemeClr val="tx2"/>
                </a:solidFill>
              </a:rPr>
              <a:t>Appearance:</a:t>
            </a:r>
            <a:r>
              <a:rPr lang="en-US" sz="2800" dirty="0">
                <a:solidFill>
                  <a:schemeClr val="tx2"/>
                </a:solidFill>
              </a:rPr>
              <a:t> Reject food that is moldy or has an abnormal color.</a:t>
            </a:r>
          </a:p>
          <a:p>
            <a:pPr marL="347472" lvl="1" indent="-347472" eaLnBrk="1" hangingPunct="1">
              <a:lnSpc>
                <a:spcPct val="100000"/>
              </a:lnSpc>
              <a:spcBef>
                <a:spcPts val="900"/>
              </a:spcBef>
              <a:defRPr/>
            </a:pPr>
            <a:r>
              <a:rPr lang="en-US" sz="2800" b="1" dirty="0">
                <a:solidFill>
                  <a:schemeClr val="tx2"/>
                </a:solidFill>
              </a:rPr>
              <a:t>Texture:</a:t>
            </a:r>
            <a:r>
              <a:rPr lang="en-US" sz="2800" dirty="0">
                <a:solidFill>
                  <a:schemeClr val="tx2"/>
                </a:solidFill>
              </a:rPr>
              <a:t> Reject meat, fish, or poultry if</a:t>
            </a:r>
          </a:p>
          <a:p>
            <a:pPr marL="694944" lvl="2" indent="-347472" eaLnBrk="1" hangingPunct="1">
              <a:lnSpc>
                <a:spcPct val="100000"/>
              </a:lnSpc>
              <a:spcBef>
                <a:spcPts val="900"/>
              </a:spcBef>
              <a:defRPr/>
            </a:pPr>
            <a:r>
              <a:rPr lang="en-US" sz="2600" dirty="0">
                <a:solidFill>
                  <a:schemeClr val="tx2"/>
                </a:solidFill>
              </a:rPr>
              <a:t>it is slimy, sticky, or dry.</a:t>
            </a:r>
          </a:p>
          <a:p>
            <a:pPr marL="694944" lvl="2" indent="-347472" eaLnBrk="1" hangingPunct="1">
              <a:lnSpc>
                <a:spcPct val="100000"/>
              </a:lnSpc>
              <a:spcBef>
                <a:spcPts val="900"/>
              </a:spcBef>
              <a:defRPr/>
            </a:pPr>
            <a:r>
              <a:rPr lang="en-US" sz="2600" dirty="0">
                <a:solidFill>
                  <a:schemeClr val="tx2"/>
                </a:solidFill>
              </a:rPr>
              <a:t>it has soft flesh that leaves an imprint when touched.</a:t>
            </a:r>
          </a:p>
          <a:p>
            <a:pPr marL="347472" lvl="1" indent="-347472" eaLnBrk="1" hangingPunct="1">
              <a:lnSpc>
                <a:spcPct val="100000"/>
              </a:lnSpc>
              <a:spcBef>
                <a:spcPts val="900"/>
              </a:spcBef>
              <a:defRPr/>
            </a:pPr>
            <a:r>
              <a:rPr lang="en-US" sz="2800" b="1" dirty="0">
                <a:solidFill>
                  <a:schemeClr val="tx2"/>
                </a:solidFill>
              </a:rPr>
              <a:t>Odor:</a:t>
            </a:r>
            <a:r>
              <a:rPr lang="en-US" sz="2800" dirty="0">
                <a:solidFill>
                  <a:schemeClr val="tx2"/>
                </a:solidFill>
              </a:rPr>
              <a:t> Reject food with an abnormal or unpleasant odor.</a:t>
            </a:r>
          </a:p>
          <a:p>
            <a:pPr>
              <a:spcBef>
                <a:spcPts val="1800"/>
              </a:spcBef>
            </a:pPr>
            <a:endParaRPr lang="en-US" b="0" i="0" dirty="0">
              <a:effectLst/>
              <a:latin typeface="Arial" panose="020B0604020202020204" pitchFamily="34" charset="0"/>
            </a:endParaRPr>
          </a:p>
          <a:p>
            <a:endParaRPr lang="en-US" b="0" i="0" dirty="0">
              <a:effectLst/>
              <a:latin typeface="Arial" panose="020B0604020202020204" pitchFamily="34" charset="0"/>
            </a:endParaRPr>
          </a:p>
        </p:txBody>
      </p:sp>
      <p:pic>
        <p:nvPicPr>
          <p:cNvPr id="13" name="Picture Placeholder 12" descr="A block of moldy cheese ">
            <a:extLst>
              <a:ext uri="{FF2B5EF4-FFF2-40B4-BE49-F238E27FC236}">
                <a16:creationId xmlns:a16="http://schemas.microsoft.com/office/drawing/2014/main" id="{0286D16D-5A04-43C1-BF34-E4F222ED6ED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133" r="25133"/>
          <a:stretch/>
        </p:blipFill>
        <p:spPr>
          <a:xfrm>
            <a:off x="8321040" y="1554480"/>
            <a:ext cx="3246120" cy="4351337"/>
          </a:xfrm>
        </p:spPr>
      </p:pic>
      <p:sp>
        <p:nvSpPr>
          <p:cNvPr id="4" name="Slide Number Placeholder 3">
            <a:extLst>
              <a:ext uri="{FF2B5EF4-FFF2-40B4-BE49-F238E27FC236}">
                <a16:creationId xmlns:a16="http://schemas.microsoft.com/office/drawing/2014/main" id="{B56ADB94-1897-419B-9CAB-AF22BC854693}"/>
              </a:ext>
            </a:extLst>
          </p:cNvPr>
          <p:cNvSpPr>
            <a:spLocks noGrp="1"/>
          </p:cNvSpPr>
          <p:nvPr>
            <p:ph type="sldNum" sz="quarter" idx="4"/>
          </p:nvPr>
        </p:nvSpPr>
        <p:spPr/>
        <p:txBody>
          <a:bodyPr/>
          <a:lstStyle/>
          <a:p>
            <a:fld id="{BF568A59-ACA4-4C70-9252-AAB755DA2F6B}" type="slidenum">
              <a:rPr lang="en-US" smtClean="0"/>
              <a:pPr/>
              <a:t>8</a:t>
            </a:fld>
            <a:endParaRPr lang="en-US"/>
          </a:p>
        </p:txBody>
      </p:sp>
    </p:spTree>
    <p:extLst>
      <p:ext uri="{BB962C8B-B14F-4D97-AF65-F5344CB8AC3E}">
        <p14:creationId xmlns:p14="http://schemas.microsoft.com/office/powerpoint/2010/main" val="255864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A17D-8875-4396-A4B1-F9E597B72330}"/>
              </a:ext>
            </a:extLst>
          </p:cNvPr>
          <p:cNvSpPr>
            <a:spLocks noGrp="1"/>
          </p:cNvSpPr>
          <p:nvPr>
            <p:ph type="title"/>
          </p:nvPr>
        </p:nvSpPr>
        <p:spPr/>
        <p:txBody>
          <a:bodyPr/>
          <a:lstStyle/>
          <a:p>
            <a:r>
              <a:rPr lang="en-US" dirty="0"/>
              <a:t>6.4 Inspecting Specific Types of Food </a:t>
            </a:r>
          </a:p>
        </p:txBody>
      </p:sp>
      <p:sp>
        <p:nvSpPr>
          <p:cNvPr id="4" name="Content Placeholder 3">
            <a:extLst>
              <a:ext uri="{FF2B5EF4-FFF2-40B4-BE49-F238E27FC236}">
                <a16:creationId xmlns:a16="http://schemas.microsoft.com/office/drawing/2014/main" id="{642FC749-FAA7-4A24-A1E7-7A369D83EF2E}"/>
              </a:ext>
            </a:extLst>
          </p:cNvPr>
          <p:cNvSpPr>
            <a:spLocks noGrp="1"/>
          </p:cNvSpPr>
          <p:nvPr>
            <p:ph idx="15"/>
          </p:nvPr>
        </p:nvSpPr>
        <p:spPr/>
        <p:txBody>
          <a:bodyPr>
            <a:normAutofit/>
          </a:bodyPr>
          <a:lstStyle/>
          <a:p>
            <a:r>
              <a:rPr lang="en-US" sz="3200" dirty="0"/>
              <a:t>Fresh Fish </a:t>
            </a:r>
          </a:p>
        </p:txBody>
      </p:sp>
      <p:sp>
        <p:nvSpPr>
          <p:cNvPr id="7" name="Text Placeholder 6">
            <a:extLst>
              <a:ext uri="{FF2B5EF4-FFF2-40B4-BE49-F238E27FC236}">
                <a16:creationId xmlns:a16="http://schemas.microsoft.com/office/drawing/2014/main" id="{ACAA84AA-874D-419E-930F-2D24CBFA87E5}"/>
              </a:ext>
            </a:extLst>
          </p:cNvPr>
          <p:cNvSpPr>
            <a:spLocks noGrp="1"/>
          </p:cNvSpPr>
          <p:nvPr>
            <p:ph type="body" sz="quarter" idx="18"/>
          </p:nvPr>
        </p:nvSpPr>
        <p:spPr/>
        <p:txBody>
          <a:bodyPr/>
          <a:lstStyle/>
          <a:p>
            <a:pPr algn="ctr"/>
            <a:r>
              <a:rPr lang="en-US" dirty="0">
                <a:solidFill>
                  <a:schemeClr val="bg2"/>
                </a:solidFill>
              </a:rPr>
              <a:t>Accept</a:t>
            </a:r>
            <a:r>
              <a:rPr lang="en-US" dirty="0"/>
              <a:t> </a:t>
            </a:r>
          </a:p>
        </p:txBody>
      </p:sp>
      <p:pic>
        <p:nvPicPr>
          <p:cNvPr id="10" name="Picture Placeholder 9" descr="A redfish on crushed ice with full, clear eyes and bright, shiny skin">
            <a:extLst>
              <a:ext uri="{FF2B5EF4-FFF2-40B4-BE49-F238E27FC236}">
                <a16:creationId xmlns:a16="http://schemas.microsoft.com/office/drawing/2014/main" id="{A000DE17-0DF8-4AE9-BF53-F2245565784B}"/>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293" b="5293"/>
          <a:stretch>
            <a:fillRect/>
          </a:stretch>
        </p:blipFill>
        <p:spPr/>
      </p:pic>
      <p:sp>
        <p:nvSpPr>
          <p:cNvPr id="8" name="Text Placeholder 7">
            <a:extLst>
              <a:ext uri="{FF2B5EF4-FFF2-40B4-BE49-F238E27FC236}">
                <a16:creationId xmlns:a16="http://schemas.microsoft.com/office/drawing/2014/main" id="{D07763EF-8849-4D98-836C-B6B586E30276}"/>
              </a:ext>
            </a:extLst>
          </p:cNvPr>
          <p:cNvSpPr>
            <a:spLocks noGrp="1"/>
          </p:cNvSpPr>
          <p:nvPr>
            <p:ph type="body" sz="quarter" idx="19"/>
          </p:nvPr>
        </p:nvSpPr>
        <p:spPr/>
        <p:txBody>
          <a:bodyPr/>
          <a:lstStyle/>
          <a:p>
            <a:pPr algn="ctr"/>
            <a:r>
              <a:rPr lang="en-US" dirty="0">
                <a:solidFill>
                  <a:schemeClr val="bg2"/>
                </a:solidFill>
              </a:rPr>
              <a:t>Reject</a:t>
            </a:r>
            <a:r>
              <a:rPr lang="en-US" dirty="0"/>
              <a:t> </a:t>
            </a:r>
          </a:p>
        </p:txBody>
      </p:sp>
      <p:pic>
        <p:nvPicPr>
          <p:cNvPr id="12" name="Picture Placeholder 11" descr="A redfish, on melted ice, with cloudy, red-rimmed, sunken eyes">
            <a:extLst>
              <a:ext uri="{FF2B5EF4-FFF2-40B4-BE49-F238E27FC236}">
                <a16:creationId xmlns:a16="http://schemas.microsoft.com/office/drawing/2014/main" id="{3BBAA8AE-1CDD-475F-8B7B-5C0FA1FB6CA0}"/>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6150" b="6150"/>
          <a:stretch>
            <a:fillRect/>
          </a:stretch>
        </p:blipFill>
        <p:spPr/>
      </p:pic>
      <p:sp>
        <p:nvSpPr>
          <p:cNvPr id="3" name="Slide Number Placeholder 2">
            <a:extLst>
              <a:ext uri="{FF2B5EF4-FFF2-40B4-BE49-F238E27FC236}">
                <a16:creationId xmlns:a16="http://schemas.microsoft.com/office/drawing/2014/main" id="{76268638-5311-4492-B076-9376682364E1}"/>
              </a:ext>
            </a:extLst>
          </p:cNvPr>
          <p:cNvSpPr>
            <a:spLocks noGrp="1"/>
          </p:cNvSpPr>
          <p:nvPr>
            <p:ph type="sldNum" sz="quarter" idx="4"/>
          </p:nvPr>
        </p:nvSpPr>
        <p:spPr/>
        <p:txBody>
          <a:bodyPr/>
          <a:lstStyle/>
          <a:p>
            <a:fld id="{BF568A59-ACA4-4C70-9252-AAB755DA2F6B}" type="slidenum">
              <a:rPr lang="en-US" smtClean="0"/>
              <a:pPr/>
              <a:t>9</a:t>
            </a:fld>
            <a:endParaRPr lang="en-US"/>
          </a:p>
        </p:txBody>
      </p:sp>
    </p:spTree>
    <p:extLst>
      <p:ext uri="{BB962C8B-B14F-4D97-AF65-F5344CB8AC3E}">
        <p14:creationId xmlns:p14="http://schemas.microsoft.com/office/powerpoint/2010/main" val="2682849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ptx" id="{C341BBF4-26A3-43F4-9D1A-9D0C02031CCD}" vid="{C6AE7C19-1B0A-452E-8607-0015272D48A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D4EE58-EC1E-4B87-A733-F1DEB3F7BDDC}"/>
</file>

<file path=customXml/itemProps2.xml><?xml version="1.0" encoding="utf-8"?>
<ds:datastoreItem xmlns:ds="http://schemas.openxmlformats.org/officeDocument/2006/customXml" ds:itemID="{062FBE8D-2E26-45B4-8DEE-3EF3C8B9A67E}">
  <ds:schemaRefs>
    <ds:schemaRef ds:uri="http://purl.org/dc/elements/1.1/"/>
    <ds:schemaRef ds:uri="http://purl.org/dc/terms/"/>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9905d2b-a45b-4f19-8572-4568a650575a"/>
    <ds:schemaRef ds:uri="670ae7cf-2779-4335-b55d-ddf3266fd9bb"/>
    <ds:schemaRef ds:uri="http://purl.org/dc/dcmitype/"/>
    <ds:schemaRef ds:uri="0699a2d1-f722-4bc9-b681-3096a3e6fb5d"/>
    <ds:schemaRef ds:uri="39a14e40-c4a8-44a4-a127-e20d0e40849e"/>
    <ds:schemaRef ds:uri="025a8e30-16c8-46cc-8130-1c05399c7bac"/>
    <ds:schemaRef ds:uri="f94cd8c1-9eae-40b3-ad76-514c920d55f5"/>
  </ds:schemaRefs>
</ds:datastoreItem>
</file>

<file path=customXml/itemProps3.xml><?xml version="1.0" encoding="utf-8"?>
<ds:datastoreItem xmlns:ds="http://schemas.openxmlformats.org/officeDocument/2006/customXml" ds:itemID="{13323765-2846-400E-859E-1D547C9373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141</TotalTime>
  <Words>1163</Words>
  <Application>Microsoft Office PowerPoint</Application>
  <PresentationFormat>Widescreen</PresentationFormat>
  <Paragraphs>170</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MS Mincho</vt:lpstr>
      <vt:lpstr>Arial</vt:lpstr>
      <vt:lpstr>Arial Narrow</vt:lpstr>
      <vt:lpstr>Calibri</vt:lpstr>
      <vt:lpstr>Calibri Light</vt:lpstr>
      <vt:lpstr>Segoe UI</vt:lpstr>
      <vt:lpstr>Times New Roman</vt:lpstr>
      <vt:lpstr>verdana</vt:lpstr>
      <vt:lpstr>WordVisiCarriageReturn_MSFontService</vt:lpstr>
      <vt:lpstr>Office Theme</vt:lpstr>
      <vt:lpstr>Custom Design</vt:lpstr>
      <vt:lpstr>6</vt:lpstr>
      <vt:lpstr>Learning Objectives </vt:lpstr>
      <vt:lpstr>6.1 Purchasing Considerations </vt:lpstr>
      <vt:lpstr>6.2 Receiving Considerations  </vt:lpstr>
      <vt:lpstr>Inspecting Deliveries </vt:lpstr>
      <vt:lpstr>6.3 General Inspection Guidelines </vt:lpstr>
      <vt:lpstr>General Inspection Guidelines Continued</vt:lpstr>
      <vt:lpstr>General Inspection Guidelines: Quality  </vt:lpstr>
      <vt:lpstr>6.4 Inspecting Specific Types of Food </vt:lpstr>
      <vt:lpstr>Inspecting Specific Types of Food </vt:lpstr>
      <vt:lpstr>Inspecting Specific Types of Food: Crustaceans </vt:lpstr>
      <vt:lpstr>Inspecting Specific Types of Food: Meat</vt:lpstr>
      <vt:lpstr>Inspecting Specific Types of Food: Poultry </vt:lpstr>
      <vt:lpstr>Inspecting Specific Types of Food: Eggs </vt:lpstr>
      <vt:lpstr>Inspecting Specific Types of Food: Dairy  </vt:lpstr>
      <vt:lpstr>Inspecting Specific Types of Food: Produce </vt:lpstr>
      <vt:lpstr>Discussion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Julia Norma McKenna</dc:creator>
  <cp:lastModifiedBy>Matthew Haas</cp:lastModifiedBy>
  <cp:revision>9</cp:revision>
  <dcterms:created xsi:type="dcterms:W3CDTF">2022-01-20T17:01:01Z</dcterms:created>
  <dcterms:modified xsi:type="dcterms:W3CDTF">2023-07-27T20:08:55Z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ArticulateGUID">
    <vt:lpwstr>686C14D5-7755-4571-AC4B-D32D3CEFCFBD</vt:lpwstr>
  </property>
  <property fmtid="{D5CDD505-2E9C-101B-9397-08002B2CF9AE}" pid="11" name="ArticulatePath">
    <vt:lpwstr>https://nra-my.sharepoint.com/personal/tschlender_restaurant_org/Documents/ServSafe2022_Update_in_2023/Coursebook/PPTs/Coursebook_8E-Ch06_Powerpoint</vt:lpwstr>
  </property>
</Properties>
</file>