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91" r:id="rId5"/>
    <p:sldId id="278" r:id="rId6"/>
    <p:sldId id="292" r:id="rId7"/>
    <p:sldId id="259" r:id="rId8"/>
    <p:sldId id="295" r:id="rId9"/>
    <p:sldId id="294" r:id="rId10"/>
    <p:sldId id="297" r:id="rId11"/>
    <p:sldId id="298" r:id="rId12"/>
    <p:sldId id="296" r:id="rId13"/>
    <p:sldId id="299" r:id="rId14"/>
    <p:sldId id="301" r:id="rId15"/>
    <p:sldId id="293" r:id="rId16"/>
    <p:sldId id="302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194B40F-3A77-BE79-CDB9-EF127E4C0F66}" name="Alyssa Beer" initials="AB" userId="S::abeer@restaurant.org::70d1b027-2e30-4425-a264-75cdd89f79d9" providerId="AD"/>
  <p188:author id="{F51019E4-1678-D151-20AD-C9A3492C1DF1}" name="Julia Norma McKenna" initials="JNM" userId="S::mckenna9@uwm.edu::44715e86-cb5a-45b2-9cd7-b549a0dab85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41D6F1-291A-4734-A9EA-D50E976E60E7}" v="2" dt="2022-02-16T21:50:23.8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1" autoAdjust="0"/>
    <p:restoredTop sz="79728" autoAdjust="0"/>
  </p:normalViewPr>
  <p:slideViewPr>
    <p:cSldViewPr snapToGrid="0">
      <p:cViewPr varScale="1">
        <p:scale>
          <a:sx n="70" d="100"/>
          <a:sy n="70" d="100"/>
        </p:scale>
        <p:origin x="210" y="72"/>
      </p:cViewPr>
      <p:guideLst/>
    </p:cSldViewPr>
  </p:slideViewPr>
  <p:outlineViewPr>
    <p:cViewPr>
      <p:scale>
        <a:sx n="33" d="100"/>
        <a:sy n="33" d="100"/>
      </p:scale>
      <p:origin x="0" y="-7096"/>
    </p:cViewPr>
  </p:outlineViewPr>
  <p:notesTextViewPr>
    <p:cViewPr>
      <p:scale>
        <a:sx n="1" d="1"/>
        <a:sy n="1" d="1"/>
      </p:scale>
      <p:origin x="0" y="-400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yssa Beer" userId="70d1b027-2e30-4425-a264-75cdd89f79d9" providerId="ADAL" clId="{7041D6F1-291A-4734-A9EA-D50E976E60E7}"/>
    <pc:docChg chg="modSld">
      <pc:chgData name="Alyssa Beer" userId="70d1b027-2e30-4425-a264-75cdd89f79d9" providerId="ADAL" clId="{7041D6F1-291A-4734-A9EA-D50E976E60E7}" dt="2022-02-16T21:51:29.055" v="0" actId="12"/>
      <pc:docMkLst>
        <pc:docMk/>
      </pc:docMkLst>
      <pc:sldChg chg="modNotesTx">
        <pc:chgData name="Alyssa Beer" userId="70d1b027-2e30-4425-a264-75cdd89f79d9" providerId="ADAL" clId="{7041D6F1-291A-4734-A9EA-D50E976E60E7}" dt="2022-02-16T21:51:29.055" v="0" actId="12"/>
        <pc:sldMkLst>
          <pc:docMk/>
          <pc:sldMk cId="2577222163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279C0-CB4F-400F-B97C-C319709EDC7B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29607-C4A6-4C2D-8D0F-A21533BAE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46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Instructor Notes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*This slide contains Core Food Safety content.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29607-C4A6-4C2D-8D0F-A21533BAE4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69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29607-C4A6-4C2D-8D0F-A21533BAE4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68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Instructor Notes</a:t>
            </a:r>
            <a:endParaRPr lang="en-US" sz="12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*This slide contains Core Food Safety content.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Activity: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 Serve and Prevent 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r>
              <a:rPr lang="en-US" b="1" i="0" dirty="0">
                <a:effectLst/>
                <a:latin typeface="Arial" panose="020B0604020202020204" pitchFamily="34" charset="0"/>
              </a:rPr>
              <a:t>Knowledge Check</a:t>
            </a:r>
          </a:p>
          <a:p>
            <a:pPr marL="228600" indent="-228600">
              <a:buAutoNum type="arabicPeriod"/>
            </a:pPr>
            <a:r>
              <a:rPr lang="en-US" b="0" i="0" dirty="0">
                <a:effectLst/>
                <a:latin typeface="Arial" panose="020B0604020202020204" pitchFamily="34" charset="0"/>
              </a:rPr>
              <a:t>Name three examples of off-site services.</a:t>
            </a:r>
          </a:p>
          <a:p>
            <a:pPr marL="228600" indent="-228600">
              <a:buAutoNum type="arabicPeriod"/>
            </a:pPr>
            <a:r>
              <a:rPr lang="en-US" b="0" i="0" dirty="0">
                <a:effectLst/>
                <a:latin typeface="Arial" panose="020B0604020202020204" pitchFamily="34" charset="0"/>
              </a:rPr>
              <a:t>What are the requirements for containers used to transport food?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29607-C4A6-4C2D-8D0F-A21533BAE4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03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Answers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1" dirty="0"/>
              <a:t>What can be done to minimize contamination in self-service areas? </a:t>
            </a:r>
            <a:endParaRPr lang="en-US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minimize contamination in self-service areas: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Protect food on display using sneeze guards, display cases, or packaging.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Label food located in self-service areas.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• </a:t>
            </a:r>
            <a:r>
              <a:rPr lang="en-US" sz="1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Prevent guests from refilling dirty plates or using dirty utensils at self-service areas</a:t>
            </a:r>
            <a:r>
              <a:rPr lang="en-US" sz="1800" dirty="0">
                <a:latin typeface="Calibri"/>
                <a:ea typeface="Times New Roman" panose="02020603050405020304" pitchFamily="18" charset="0"/>
                <a:cs typeface="Calibri"/>
              </a:rPr>
              <a:t>.</a:t>
            </a:r>
            <a:endParaRPr lang="en-US" sz="1800" dirty="0">
              <a:effectLst/>
              <a:latin typeface="Times New Roman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Stock food displays with the correct utensils for dispensing food.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1800" b="1" dirty="0"/>
              <a:t>What hazards are associated with the transportation of food and how can they be prevented? 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longer the time between preparation and consumption, the greater the risk that food will be exposed to contamination or time-temperature abuse. To prevent these hazards, do the following: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Pack food in insulated food-grade containers. They should be designed so food cannot mix, leak, or spill.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Clean the inside of delivery vehicles regularly.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Practice good personal hygiene when distributing food.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Check internal food temperatures. If containers or delivery vehicles are not maintaining the correct temperature, reevaluate the length of the delivery route or the efficiency of the equipment being used.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Label food with a use-by date and time and with reheating and service instructions for staff at off-site locations.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Store raw meat, poultry, and seafood and ready-to-eat items separately.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1800" b="1" dirty="0"/>
              <a:t>What are the requirements for using time rather than temperature as the only method of control when holding TCS food? 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TCS food can be displayed or held without temperature control under the following conditions: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not for a primarily high-risk population.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Cold Food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It was held at 41°F (5°C) or lower before removing it from refrigeration.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It does not exceed 70°F (21°C) while it is being served.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It has a label that specifies both the time it was removed from refrigeration and the time it must be thrown out.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 It is sold, served, or thrown out within six hours.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If the food is discarded within four hours, it can be allowed to reach any temperature during service.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Hot Food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It was held at 135°F (57°C) or higher before removing it from temperature control.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It has a label that specifies when the item must be thrown out.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• It is sold, served, or thrown out within four hours.</a:t>
            </a:r>
            <a:b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1800" b="1" dirty="0"/>
              <a:t>What practices should be followed to serve catered food off-site? 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When serving catered food off-site: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Ensure there is safe water for cooking, dishwashing, and handwashing.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Make sure garbage is stored away from food-prep, storage, and serving areas.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• Store food properly. Use insulated containers to hold TCS food. Wrap raw meat and store it on ice. Deliver dairy products in a refrigerated vehicle or on ice. Store ready-to-eat food separately from raw meat, poultry, and seafood.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Serve cold food in containers on ice or in chilled, gel-filled containers, or hold the food without temperature control according to guidelines.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Label any leftovers given to guests. Provide instructions for storage and reheating and a discard date.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5. How can vending operators protect food from contamination and time-temperature abuse?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To protect food from contamination and time-temperature abuse, vending operators can do the following:</a:t>
            </a:r>
          </a:p>
          <a:p>
            <a:pPr marL="285750" marR="0" lvl="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Check product shelf life daily and dispose of any expired food.</a:t>
            </a:r>
          </a:p>
          <a:p>
            <a:pPr marL="285750" marR="0" lvl="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Keep TCS food at the correct temperature.</a:t>
            </a:r>
          </a:p>
          <a:p>
            <a:pPr marL="285750" marR="0" lvl="0" indent="-28575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/>
                <a:ea typeface="Times New Roman" panose="02020603050405020304" pitchFamily="18" charset="0"/>
                <a:cs typeface="Calibri"/>
              </a:rPr>
              <a:t>Dispense TCS food in its original container.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/>
                <a:ea typeface="Calibri" panose="020F0502020204030204" pitchFamily="34" charset="0"/>
                <a:cs typeface="Calibri"/>
              </a:rPr>
              <a:t>Wash and wrap fresh fruit with edible peels before putting it in a machine.</a:t>
            </a:r>
            <a:br>
              <a:rPr lang="en-US" sz="1800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29607-C4A6-4C2D-8D0F-A21533BAE4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62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Instructor Notes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*This slide contains Core Food Safety content.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29607-C4A6-4C2D-8D0F-A21533BAE4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95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Instructor Notes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*This slide contains Core Food Safety content. 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r>
              <a:rPr lang="en-US" b="1" i="0" dirty="0">
                <a:effectLst/>
                <a:latin typeface="Arial" panose="020B0604020202020204" pitchFamily="34" charset="0"/>
              </a:rPr>
              <a:t>Knowledge Check</a:t>
            </a:r>
          </a:p>
          <a:p>
            <a:pPr marL="228600" indent="-228600">
              <a:buAutoNum type="arabicPeriod"/>
            </a:pPr>
            <a:r>
              <a:rPr lang="en-US" b="0" i="0" dirty="0">
                <a:effectLst/>
                <a:latin typeface="Arial" panose="020B0604020202020204" pitchFamily="34" charset="0"/>
              </a:rPr>
              <a:t>Why should hot-holding equipment never be used to reheat food?</a:t>
            </a:r>
          </a:p>
          <a:p>
            <a:pPr marL="228600" indent="-228600">
              <a:buAutoNum type="arabicPeriod"/>
            </a:pPr>
            <a:r>
              <a:rPr lang="en-US" b="0" i="0" dirty="0">
                <a:effectLst/>
                <a:latin typeface="Arial" panose="020B0604020202020204" pitchFamily="34" charset="0"/>
              </a:rPr>
              <a:t>Name an example of a situation in which food might be held without temperature control.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29607-C4A6-4C2D-8D0F-A21533BAE4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18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Instructor Notes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*This slide contains Core Food Safety content.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29607-C4A6-4C2D-8D0F-A21533BAE4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65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Instructor Notes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*This slide contains Core Food Safety content.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29607-C4A6-4C2D-8D0F-A21533BAE4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Instructor Notes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*This slide contains Core Food Safety content. </a:t>
            </a:r>
          </a:p>
          <a:p>
            <a:r>
              <a:rPr lang="en-US" sz="1800" b="0" i="0" dirty="0">
                <a:effectLst/>
                <a:latin typeface="Arial" panose="020B0604020202020204" pitchFamily="34" charset="0"/>
              </a:rPr>
              <a:t>Food handlers are allowed to refill take-home containers in some jurisdictions.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29607-C4A6-4C2D-8D0F-A21533BAE4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29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Instructor Notes</a:t>
            </a:r>
            <a:endParaRPr lang="en-US" sz="12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*This slide contains Core Food Safety content. 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r>
              <a:rPr lang="en-US" b="1" i="0" dirty="0">
                <a:effectLst/>
                <a:latin typeface="Arial" panose="020B0604020202020204" pitchFamily="34" charset="0"/>
              </a:rPr>
              <a:t>Knowledge Check</a:t>
            </a:r>
          </a:p>
          <a:p>
            <a:pPr marL="228600" indent="-228600">
              <a:buAutoNum type="arabicPeriod"/>
            </a:pPr>
            <a:r>
              <a:rPr lang="en-US" b="0" i="0" dirty="0">
                <a:effectLst/>
                <a:latin typeface="Arial" panose="020B0604020202020204" pitchFamily="34" charset="0"/>
              </a:rPr>
              <a:t>Name three items that should never be re-served to guests.</a:t>
            </a:r>
          </a:p>
          <a:p>
            <a:pPr marL="228600" indent="-228600">
              <a:buAutoNum type="arabicPeriod"/>
            </a:pPr>
            <a:r>
              <a:rPr lang="en-US" b="0" i="0" dirty="0">
                <a:effectLst/>
                <a:latin typeface="Arial" panose="020B0604020202020204" pitchFamily="34" charset="0"/>
              </a:rPr>
              <a:t>How can food be protected in a self-service area?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29607-C4A6-4C2D-8D0F-A21533BAE4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2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Instructor Notes</a:t>
            </a:r>
            <a:endParaRPr lang="en-US" sz="12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*This slide contains Core Food Safety content.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29607-C4A6-4C2D-8D0F-A21533BAE4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928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Instructor Notes</a:t>
            </a:r>
            <a:endParaRPr lang="en-US" sz="12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*This slide contains Core Food Safety content.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29607-C4A6-4C2D-8D0F-A21533BAE4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9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99248" y="914400"/>
            <a:ext cx="4334256" cy="1371600"/>
          </a:xfrm>
        </p:spPr>
        <p:txBody>
          <a:bodyPr lIns="182880" rIns="182880" anchor="t" anchorCtr="0">
            <a:noAutofit/>
          </a:bodyPr>
          <a:lstStyle>
            <a:lvl1pPr>
              <a:defRPr sz="9600" baseline="0">
                <a:solidFill>
                  <a:schemeClr val="bg2"/>
                </a:solidFill>
              </a:defRPr>
            </a:lvl1pPr>
          </a:lstStyle>
          <a:p>
            <a:r>
              <a:rPr lang="en-US" dirty="0" err="1"/>
              <a:t>Ch</a:t>
            </a:r>
            <a:r>
              <a:rPr lang="en-US" dirty="0"/>
              <a:t>#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7543800" y="5029200"/>
            <a:ext cx="4648199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543800" y="5943600"/>
            <a:ext cx="4645152" cy="91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5438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546848" y="4937760"/>
            <a:ext cx="4645152" cy="91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7699246" y="6336792"/>
            <a:ext cx="4334257" cy="369332"/>
          </a:xfrm>
          <a:prstGeom prst="rect">
            <a:avLst/>
          </a:prstGeom>
        </p:spPr>
        <p:txBody>
          <a:bodyPr wrap="square" lIns="182880" rIns="182880">
            <a:spAutoFit/>
          </a:bodyPr>
          <a:lstStyle/>
          <a:p>
            <a:r>
              <a:rPr lang="en-US" sz="600" dirty="0"/>
              <a:t>©2022 National Restaurant Association Educational Foundation (NRAEF). All rights reserved. </a:t>
            </a:r>
            <a:r>
              <a:rPr lang="en-US" sz="600" dirty="0" err="1"/>
              <a:t>ServSafe</a:t>
            </a:r>
            <a:r>
              <a:rPr lang="en-US" sz="600" dirty="0"/>
              <a:t>® is a trademark of the NRAEF. National Restaurant Association® and the arc design are trademarks of the National Restaurant Association. Reproducible for instructional use only. Not for individual sale.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7699246" y="5120640"/>
            <a:ext cx="4334257" cy="769441"/>
          </a:xfrm>
          <a:prstGeom prst="rect">
            <a:avLst/>
          </a:prstGeom>
        </p:spPr>
        <p:txBody>
          <a:bodyPr wrap="square" lIns="91440" rIns="91440">
            <a:spAutoFit/>
          </a:bodyPr>
          <a:lstStyle/>
          <a:p>
            <a:r>
              <a:rPr lang="en-US" sz="2600" b="1" spc="-50" baseline="0" dirty="0">
                <a:solidFill>
                  <a:schemeClr val="bg1"/>
                </a:solidFill>
                <a:latin typeface="+mj-lt"/>
              </a:rPr>
              <a:t>SERVSAFE</a:t>
            </a:r>
            <a:r>
              <a:rPr lang="en-US" sz="2600" b="1" spc="-50" baseline="0" dirty="0">
                <a:solidFill>
                  <a:schemeClr val="bg2"/>
                </a:solidFill>
                <a:latin typeface="+mj-lt"/>
              </a:rPr>
              <a:t> COURSEBOOK</a:t>
            </a:r>
          </a:p>
          <a:p>
            <a:pPr algn="r"/>
            <a:r>
              <a:rPr lang="en-US" sz="1800" b="1" dirty="0">
                <a:solidFill>
                  <a:schemeClr val="bg1"/>
                </a:solidFill>
                <a:latin typeface="+mj-lt"/>
              </a:rPr>
              <a:t>8th Edition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7699375" y="2711450"/>
            <a:ext cx="4333875" cy="1908175"/>
          </a:xfrm>
        </p:spPr>
        <p:txBody>
          <a:bodyPr lIns="182880" rIns="182880">
            <a:normAutofit/>
          </a:bodyPr>
          <a:lstStyle>
            <a:lvl1pPr>
              <a:defRPr sz="3200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960" y="155448"/>
            <a:ext cx="1448290" cy="64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9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6400800" y="1554481"/>
            <a:ext cx="3246120" cy="201168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524" y="914401"/>
            <a:ext cx="12188952" cy="91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400800" y="3894137"/>
            <a:ext cx="3246120" cy="201168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2542032" y="1554480"/>
            <a:ext cx="3246120" cy="201168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542032" y="3894136"/>
            <a:ext cx="3246120" cy="201168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7297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321040" y="1554481"/>
            <a:ext cx="3246120" cy="201168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524" y="914401"/>
            <a:ext cx="12188952" cy="91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321040" y="3894137"/>
            <a:ext cx="3246120" cy="201168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12648" y="1554480"/>
            <a:ext cx="3246120" cy="201168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612648" y="3894136"/>
            <a:ext cx="3246120" cy="201168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480560" y="1554480"/>
            <a:ext cx="3246120" cy="201168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4480560" y="3894136"/>
            <a:ext cx="3246120" cy="201168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66124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nowledge Ch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609600" y="914401"/>
            <a:ext cx="1097280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Knowledge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61963" indent="-461963">
              <a:buClr>
                <a:schemeClr val="accent1"/>
              </a:buClr>
              <a:buFont typeface="+mj-lt"/>
              <a:buAutoNum type="arabicPeriod"/>
              <a:defRPr>
                <a:solidFill>
                  <a:schemeClr val="accent1"/>
                </a:solidFill>
              </a:defRPr>
            </a:lvl1pPr>
            <a:lvl2pPr marL="457200" indent="0">
              <a:buClr>
                <a:schemeClr val="accent1"/>
              </a:buClr>
              <a:buFontTx/>
              <a:buNone/>
              <a:defRPr>
                <a:solidFill>
                  <a:schemeClr val="accent1"/>
                </a:solidFill>
              </a:defRPr>
            </a:lvl2pPr>
            <a:lvl3pPr marL="1257300" indent="-3429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3pPr>
            <a:lvl4pPr marL="1657350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4pPr>
            <a:lvl5pPr marL="2114550" indent="-28575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5456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182880"/>
            <a:ext cx="8732520" cy="5492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162" y="182880"/>
            <a:ext cx="2095238" cy="673016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3850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Tex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4480"/>
            <a:ext cx="5184648" cy="4351338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accent1"/>
              </a:buClr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182880"/>
            <a:ext cx="8732520" cy="5492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162" y="182880"/>
            <a:ext cx="2095238" cy="673016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400800" y="1554481"/>
            <a:ext cx="5184648" cy="4351338"/>
          </a:xfrm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309841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ussion Questions">
    <p:bg>
      <p:bgPr>
        <a:solidFill>
          <a:schemeClr val="accent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" y="914401"/>
            <a:ext cx="12188952" cy="91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55448" y="182880"/>
            <a:ext cx="7315200" cy="584775"/>
          </a:xfrm>
          <a:prstGeom prst="rect">
            <a:avLst/>
          </a:prstGeom>
          <a:noFill/>
        </p:spPr>
        <p:txBody>
          <a:bodyPr wrap="square" lIns="457200" rIns="548640" rtlCol="0">
            <a:spAutoFit/>
          </a:bodyPr>
          <a:lstStyle/>
          <a:p>
            <a:r>
              <a:rPr lang="en-US" sz="3200" b="1" spc="-50" baseline="0" dirty="0">
                <a:solidFill>
                  <a:schemeClr val="bg1"/>
                </a:solidFill>
                <a:latin typeface="+mj-lt"/>
              </a:rPr>
              <a:t>Discussion Questions</a:t>
            </a:r>
          </a:p>
        </p:txBody>
      </p:sp>
    </p:spTree>
    <p:extLst>
      <p:ext uri="{BB962C8B-B14F-4D97-AF65-F5344CB8AC3E}">
        <p14:creationId xmlns:p14="http://schemas.microsoft.com/office/powerpoint/2010/main" val="139740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" y="914401"/>
            <a:ext cx="12188952" cy="91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6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ext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" y="914401"/>
            <a:ext cx="12188952" cy="91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4480"/>
            <a:ext cx="518464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400800" y="1554480"/>
            <a:ext cx="518464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88102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ex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" y="914401"/>
            <a:ext cx="12188952" cy="91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51760"/>
            <a:ext cx="5184648" cy="3254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400800" y="2651760"/>
            <a:ext cx="5184648" cy="3254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12648" y="1216152"/>
            <a:ext cx="2286000" cy="109728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502152" y="1216152"/>
            <a:ext cx="8083296" cy="1097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54182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hoto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6400800" y="1554480"/>
            <a:ext cx="5181600" cy="4351337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524" y="914401"/>
            <a:ext cx="12188952" cy="91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1554480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3469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ho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321040" y="1554480"/>
            <a:ext cx="3246120" cy="4351337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524" y="914401"/>
            <a:ext cx="12188952" cy="91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1554480"/>
            <a:ext cx="711403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3324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321040" y="1554481"/>
            <a:ext cx="3246120" cy="201168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524" y="914401"/>
            <a:ext cx="12188952" cy="91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648" y="1554480"/>
            <a:ext cx="711403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321040" y="3894137"/>
            <a:ext cx="3246120" cy="201168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341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2648" y="1554479"/>
            <a:ext cx="5181600" cy="4351337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6400800" y="1554480"/>
            <a:ext cx="5181600" cy="4351337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524" y="914401"/>
            <a:ext cx="12188952" cy="91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0629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8321040" y="1554480"/>
            <a:ext cx="3246120" cy="4351337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1"/>
            <a:ext cx="12192000" cy="91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524" y="914401"/>
            <a:ext cx="12188952" cy="91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2648" y="1554479"/>
            <a:ext cx="3246120" cy="4351337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480560" y="1554479"/>
            <a:ext cx="3246120" cy="4351337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9539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82880"/>
            <a:ext cx="11887200" cy="549276"/>
          </a:xfrm>
          <a:prstGeom prst="rect">
            <a:avLst/>
          </a:prstGeom>
        </p:spPr>
        <p:txBody>
          <a:bodyPr vert="horz" lIns="457200" tIns="45720" rIns="45720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54480"/>
            <a:ext cx="10972800" cy="4351338"/>
          </a:xfrm>
          <a:prstGeom prst="rect">
            <a:avLst/>
          </a:prstGeom>
        </p:spPr>
        <p:txBody>
          <a:bodyPr vert="horz" lIns="457200" tIns="45720" rIns="45720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BF568A59-ACA4-4C70-9252-AAB755DA2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39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0" r:id="rId2"/>
    <p:sldLayoutId id="2147483662" r:id="rId3"/>
    <p:sldLayoutId id="2147483673" r:id="rId4"/>
    <p:sldLayoutId id="2147483652" r:id="rId5"/>
    <p:sldLayoutId id="2147483660" r:id="rId6"/>
    <p:sldLayoutId id="2147483663" r:id="rId7"/>
    <p:sldLayoutId id="2147483666" r:id="rId8"/>
    <p:sldLayoutId id="2147483667" r:id="rId9"/>
    <p:sldLayoutId id="2147483665" r:id="rId10"/>
    <p:sldLayoutId id="2147483664" r:id="rId11"/>
    <p:sldLayoutId id="2147483668" r:id="rId12"/>
    <p:sldLayoutId id="2147483669" r:id="rId13"/>
    <p:sldLayoutId id="2147483671" r:id="rId14"/>
    <p:sldLayoutId id="2147483672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5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3600"/>
        </a:spcBef>
        <a:buClr>
          <a:schemeClr val="bg2"/>
        </a:buClr>
        <a:buSzPct val="100000"/>
        <a:buFont typeface="Arial" panose="020B0604020202020204" pitchFamily="34" charset="0"/>
        <a:buNone/>
        <a:defRPr sz="2800" b="1" kern="1200" spc="-5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3EAD19D2-19BC-4FF1-B33D-765E609F8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" r="602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Flow of Food: Service </a:t>
            </a:r>
          </a:p>
        </p:txBody>
      </p:sp>
    </p:spTree>
    <p:extLst>
      <p:ext uri="{BB962C8B-B14F-4D97-AF65-F5344CB8AC3E}">
        <p14:creationId xmlns:p14="http://schemas.microsoft.com/office/powerpoint/2010/main" val="2800669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9.3 Off-Site Service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757257-9637-4447-AC38-A4BA787C085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Guidelines for safe food </a:t>
            </a:r>
            <a:r>
              <a:rPr lang="en-US" dirty="0">
                <a:solidFill>
                  <a:schemeClr val="bg2"/>
                </a:solidFill>
              </a:rPr>
              <a:t>delivery</a:t>
            </a:r>
            <a:r>
              <a:rPr lang="en-US" dirty="0"/>
              <a:t>: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Pack in insulated, food-grade containers.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Label with dates and instructions.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Clean inside of delivery vehicles.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Practice good personal hygiene.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Check internal food temperatures.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Store raw meat, poultry, and seafood separately from ready-to-eat food.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1" name="Picture Placeholder 20" descr="A food handler storing trays of food to be served at an off-site location">
            <a:extLst>
              <a:ext uri="{FF2B5EF4-FFF2-40B4-BE49-F238E27FC236}">
                <a16:creationId xmlns:a16="http://schemas.microsoft.com/office/drawing/2014/main" id="{F6AC541E-AEC9-4C7E-B86F-E297B8588E8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3" r="25143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568A59-ACA4-4C70-9252-AAB755DA2F6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69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Off-Site Service: Catering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757257-9637-4447-AC38-A4BA787C08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7" y="1554480"/>
            <a:ext cx="7319241" cy="435133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Food safety guidelines for </a:t>
            </a:r>
            <a:r>
              <a:rPr lang="en-US" dirty="0">
                <a:solidFill>
                  <a:schemeClr val="bg2"/>
                </a:solidFill>
              </a:rPr>
              <a:t>catering</a:t>
            </a:r>
            <a:r>
              <a:rPr lang="en-US" dirty="0"/>
              <a:t>: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Make sure service site has correct utilities.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Store and serve cold and TCS foods in the appropriate containers.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Store raw meat, poultry, and seafood separately from ready-to-eat food.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Provide guests with handling instructions for leftover food  </a:t>
            </a:r>
          </a:p>
        </p:txBody>
      </p:sp>
      <p:pic>
        <p:nvPicPr>
          <p:cNvPr id="6" name="Picture Placeholder 5" descr="Disposable hotel pans of hot food in an insulated food-grade delivery container&#10;">
            <a:extLst>
              <a:ext uri="{FF2B5EF4-FFF2-40B4-BE49-F238E27FC236}">
                <a16:creationId xmlns:a16="http://schemas.microsoft.com/office/drawing/2014/main" id="{41E59D87-EDAA-4CB4-AE07-9310EEB6F91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r="3566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568A59-ACA4-4C70-9252-AAB755DA2F6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92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E112C09-724E-4B43-AEA5-576BF7D8B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Off-Site Service: Other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D566AB-105E-40B0-95C8-B606482DD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n-US" dirty="0"/>
              <a:t>Temporary Units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Construct to keep out dirt and pests.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Ensure safe drinking water is available. </a:t>
            </a:r>
          </a:p>
          <a:p>
            <a:pPr>
              <a:spcBef>
                <a:spcPts val="1800"/>
              </a:spcBef>
            </a:pPr>
            <a:r>
              <a:rPr lang="en-US" dirty="0"/>
              <a:t>Mobile Units</a:t>
            </a:r>
          </a:p>
          <a:p>
            <a:pPr marL="347472" lvl="1" indent="-347472" eaLnBrk="1" hangingPunct="1">
              <a:spcBef>
                <a:spcPts val="1800"/>
              </a:spcBef>
              <a:defRPr/>
            </a:pPr>
            <a:r>
              <a:rPr lang="en-US" sz="2600" dirty="0">
                <a:solidFill>
                  <a:schemeClr val="tx2"/>
                </a:solidFill>
              </a:rPr>
              <a:t>Sanitation requirements may vary based on the products.</a:t>
            </a:r>
          </a:p>
          <a:p>
            <a:pPr marL="347472" lvl="1" indent="-347472" eaLnBrk="1" hangingPunct="1">
              <a:spcBef>
                <a:spcPts val="1800"/>
              </a:spcBef>
              <a:defRPr/>
            </a:pPr>
            <a:r>
              <a:rPr lang="en-US" sz="2600" dirty="0">
                <a:solidFill>
                  <a:schemeClr val="tx2"/>
                </a:solidFill>
              </a:rPr>
              <a:t>Special permit or license may be needed.</a:t>
            </a:r>
          </a:p>
          <a:p>
            <a:pPr marL="0" lvl="1" indent="0" eaLnBrk="1" hangingPunct="1">
              <a:spcBef>
                <a:spcPts val="2400"/>
              </a:spcBef>
              <a:buNone/>
              <a:defRPr/>
            </a:pPr>
            <a:r>
              <a:rPr lang="en-US" sz="2800" b="1" dirty="0">
                <a:solidFill>
                  <a:schemeClr val="bg2"/>
                </a:solidFill>
              </a:rPr>
              <a:t>Temporary and mobile units must follow the same safety rules as permanent food operations.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568A59-ACA4-4C70-9252-AAB755DA2F6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29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E112C09-724E-4B43-AEA5-576BF7D8B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Off-Site Service: Vending Machines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E611EB-84A4-456E-B5D0-9AF8B7A8F1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554480"/>
            <a:ext cx="5483352" cy="4351338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3000" dirty="0"/>
              <a:t>Vending Machines 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Check product shelf life daily.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Keep TCS food at correct temperature.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Dispense TCS food in original containers.</a:t>
            </a:r>
          </a:p>
          <a:p>
            <a:pPr marL="457200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Wash and wrap fruit with edible peels.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Placeholder 8" descr="A sandwich from a vending machine that is labeled with a sell-by date">
            <a:extLst>
              <a:ext uri="{FF2B5EF4-FFF2-40B4-BE49-F238E27FC236}">
                <a16:creationId xmlns:a16="http://schemas.microsoft.com/office/drawing/2014/main" id="{DB75297D-D6AF-4D81-8501-0C6C3C7C9A3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3" b="18563"/>
          <a:stretch/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568A59-ACA4-4C70-9252-AAB755DA2F6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53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spcBef>
                <a:spcPts val="2400"/>
              </a:spcBef>
            </a:pPr>
            <a:r>
              <a:rPr lang="en-US" b="0" dirty="0"/>
              <a:t>What can be done to minimize contamination in self-service areas? </a:t>
            </a:r>
          </a:p>
          <a:p>
            <a:pPr>
              <a:spcBef>
                <a:spcPts val="2400"/>
              </a:spcBef>
            </a:pPr>
            <a:r>
              <a:rPr lang="en-US" b="0" dirty="0"/>
              <a:t>What hazards are associated with the transportation of food and how can they be prevented? </a:t>
            </a:r>
          </a:p>
          <a:p>
            <a:pPr>
              <a:spcBef>
                <a:spcPts val="2400"/>
              </a:spcBef>
            </a:pPr>
            <a:r>
              <a:rPr lang="en-US" b="0" dirty="0"/>
              <a:t>What are the requirements for using time rather than temperature as the only method of control when holding TCS food? </a:t>
            </a:r>
          </a:p>
          <a:p>
            <a:pPr>
              <a:spcBef>
                <a:spcPts val="2400"/>
              </a:spcBef>
            </a:pPr>
            <a:r>
              <a:rPr lang="en-US" b="0" dirty="0"/>
              <a:t>What practices should be followed to serve catered food off-site? </a:t>
            </a:r>
          </a:p>
          <a:p>
            <a:pPr>
              <a:spcBef>
                <a:spcPts val="2400"/>
              </a:spcBef>
            </a:pPr>
            <a:r>
              <a:rPr lang="en-US" b="0" dirty="0"/>
              <a:t>How can vending operators protect food from contamination and time-temperature abuse?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568A59-ACA4-4C70-9252-AAB755DA2F6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22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73AC5-9454-414B-AA5C-28FAF943D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13675-017C-43D6-A493-06F8B0A0B8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54480"/>
            <a:ext cx="11065844" cy="4351338"/>
          </a:xfrm>
        </p:spPr>
        <p:txBody>
          <a:bodyPr>
            <a:normAutofit fontScale="92500"/>
          </a:bodyPr>
          <a:lstStyle/>
          <a:p>
            <a:pPr>
              <a:spcBef>
                <a:spcPts val="1800"/>
              </a:spcBef>
            </a:pPr>
            <a:r>
              <a:rPr lang="en-US" b="0" i="0" dirty="0">
                <a:effectLst/>
                <a:latin typeface="Arial" panose="020B0604020202020204" pitchFamily="34" charset="0"/>
              </a:rPr>
              <a:t>After completing this chapter, you should be able to: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Identify ways to prevent time-temperature abuse when holding and serving food</a:t>
            </a:r>
            <a:r>
              <a:rPr lang="en-US" b="0" dirty="0">
                <a:latin typeface="Arial" panose="020B0604020202020204" pitchFamily="34" charset="0"/>
              </a:rPr>
              <a:t>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Explain how to protect ready-to-eat food from contamination during preparation, display, and service</a:t>
            </a:r>
            <a:r>
              <a:rPr lang="en-US" b="0" dirty="0">
                <a:latin typeface="Arial" panose="020B0604020202020204" pitchFamily="34" charset="0"/>
              </a:rPr>
              <a:t>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Describe the requirements for off-site catering and food transportation to prevent contamination and time-temperature abuse.</a:t>
            </a:r>
            <a:endParaRPr lang="en-US" b="0" dirty="0">
              <a:latin typeface="Arial" panose="020B0604020202020204" pitchFamily="34" charset="0"/>
            </a:endParaRP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  <a:latin typeface="Arial" panose="020B0604020202020204" pitchFamily="34" charset="0"/>
              </a:rPr>
              <a:t>Describe how to handle utensils and equipment to prevent contamination.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ADB94-1897-419B-9CAB-AF22BC854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568A59-ACA4-4C70-9252-AAB755DA2F6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18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73AC5-9454-414B-AA5C-28FAF943D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9.1 Holding Food for Service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13675-017C-43D6-A493-06F8B0A0B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554480"/>
            <a:ext cx="7132320" cy="4553712"/>
          </a:xfrm>
        </p:spPr>
        <p:txBody>
          <a:bodyPr vert="horz" lIns="457200" tIns="45720" rIns="457200" bIns="45720" rtlCol="0" anchor="t">
            <a:normAutofit/>
          </a:bodyPr>
          <a:lstStyle/>
          <a:p>
            <a:pPr>
              <a:lnSpc>
                <a:spcPct val="100000"/>
              </a:lnSpc>
              <a:spcBef>
                <a:spcPts val="900"/>
              </a:spcBef>
            </a:pPr>
            <a:r>
              <a:rPr lang="en-US" dirty="0"/>
              <a:t>General Rules for Holding Food</a:t>
            </a:r>
          </a:p>
          <a:p>
            <a:pPr marL="457200" indent="-4572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Hold at the correct internal temperature. </a:t>
            </a:r>
          </a:p>
          <a:p>
            <a:pPr marL="1143000" lvl="1" indent="-457200">
              <a:lnSpc>
                <a:spcPct val="100000"/>
              </a:lnSpc>
              <a:spcBef>
                <a:spcPts val="900"/>
              </a:spcBef>
            </a:pPr>
            <a:r>
              <a:rPr lang="en-US" sz="2600" dirty="0">
                <a:solidFill>
                  <a:schemeClr val="tx2"/>
                </a:solidFill>
              </a:rPr>
              <a:t>Use a thermometer to check at least once every four hours.</a:t>
            </a:r>
            <a:endParaRPr lang="en-US" sz="2600" dirty="0">
              <a:solidFill>
                <a:schemeClr val="tx2"/>
              </a:solidFill>
              <a:cs typeface="Arial"/>
            </a:endParaRPr>
          </a:p>
          <a:p>
            <a:pPr marL="457200" indent="-4572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Never use hot-holding equipment to reheat food. </a:t>
            </a:r>
          </a:p>
          <a:p>
            <a:pPr marL="457200" indent="-4572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Cover food and install sneeze guards. </a:t>
            </a:r>
          </a:p>
          <a:p>
            <a:pPr marL="457200" indent="-457200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Create policies for how long to hold food and when to throw it out. </a:t>
            </a:r>
          </a:p>
          <a:p>
            <a:pPr marL="457200" indent="-457200"/>
            <a:endParaRPr lang="en-US" dirty="0"/>
          </a:p>
        </p:txBody>
      </p:sp>
      <p:pic>
        <p:nvPicPr>
          <p:cNvPr id="7" name="Picture Placeholder 6" descr="A food handler uses a thermocouple to check the temperature of a hot-held casserole. The temperature reads 135°F (57°C).">
            <a:extLst>
              <a:ext uri="{FF2B5EF4-FFF2-40B4-BE49-F238E27FC236}">
                <a16:creationId xmlns:a16="http://schemas.microsoft.com/office/drawing/2014/main" id="{A53D6CA8-A033-44FD-9C9B-762FF89CCDD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9" r="25229"/>
          <a:stretch>
            <a:fillRect/>
          </a:stretch>
        </p:blipFill>
        <p:spPr/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ADB94-1897-419B-9CAB-AF22BC854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568A59-ACA4-4C70-9252-AAB755DA2F6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47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5364F6-05E8-46AA-89EC-2DA93BC06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Holding Cold Food without Temperature Control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B8E770-A118-4885-8872-F50B97262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Cold food can be held without temperature control for up to six hours if certain condition are met including: </a:t>
            </a:r>
          </a:p>
          <a:p>
            <a:pPr lvl="1" eaLnBrk="1" hangingPunct="1">
              <a:lnSpc>
                <a:spcPct val="80000"/>
              </a:lnSpc>
              <a:spcBef>
                <a:spcPts val="1800"/>
              </a:spcBef>
              <a:defRPr/>
            </a:pPr>
            <a:r>
              <a:rPr lang="en-US" sz="2600" dirty="0">
                <a:solidFill>
                  <a:schemeClr val="tx2"/>
                </a:solidFill>
              </a:rPr>
              <a:t>It was held at 41ºF (5ºC) or lower before removed from refrigeration.</a:t>
            </a:r>
          </a:p>
          <a:p>
            <a:pPr lvl="1" eaLnBrk="1" hangingPunct="1">
              <a:lnSpc>
                <a:spcPct val="80000"/>
              </a:lnSpc>
              <a:spcBef>
                <a:spcPts val="1800"/>
              </a:spcBef>
              <a:defRPr/>
            </a:pPr>
            <a:r>
              <a:rPr lang="en-US" sz="2600" dirty="0">
                <a:solidFill>
                  <a:schemeClr val="tx2"/>
                </a:solidFill>
              </a:rPr>
              <a:t>It does not exceed 70ºF (21ºC) during service.</a:t>
            </a:r>
          </a:p>
          <a:p>
            <a:pPr lvl="1" eaLnBrk="1" hangingPunct="1">
              <a:lnSpc>
                <a:spcPct val="80000"/>
              </a:lnSpc>
              <a:spcBef>
                <a:spcPts val="1800"/>
              </a:spcBef>
              <a:defRPr/>
            </a:pPr>
            <a:r>
              <a:rPr lang="en-US" sz="2600" dirty="0">
                <a:solidFill>
                  <a:schemeClr val="tx2"/>
                </a:solidFill>
              </a:rPr>
              <a:t>It has a label specifying when it was removed from refrigeration and when it must be thrown out. </a:t>
            </a:r>
          </a:p>
          <a:p>
            <a:pPr>
              <a:spcBef>
                <a:spcPts val="1800"/>
              </a:spcBef>
            </a:pPr>
            <a:r>
              <a:rPr lang="en-US" dirty="0">
                <a:solidFill>
                  <a:schemeClr val="bg2"/>
                </a:solidFill>
                <a:cs typeface="+mn-cs"/>
              </a:rPr>
              <a:t>There are alternative requirements for holding cold ready-to-eat TCS food without temperature control.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568A59-ACA4-4C70-9252-AAB755DA2F6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203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F5364F6-05E8-46AA-89EC-2DA93BC06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Holding Hot Food without Temperature Control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B8E770-A118-4885-8872-F50B97262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554480"/>
            <a:ext cx="7269480" cy="43513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300" dirty="0"/>
              <a:t>Hot food can be held without temperature control for up to four hours if: 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3400" b="0" dirty="0">
                <a:solidFill>
                  <a:schemeClr val="tx2"/>
                </a:solidFill>
              </a:rPr>
              <a:t>It was held at 135ºF (57ºC) or higher before removed from temperature control.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3400" b="0" dirty="0">
                <a:solidFill>
                  <a:schemeClr val="tx2"/>
                </a:solidFill>
              </a:rPr>
              <a:t>It has a label specifying when it must be thrown out.</a:t>
            </a: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3400" b="0" dirty="0">
                <a:solidFill>
                  <a:schemeClr val="tx2"/>
                </a:solidFill>
              </a:rPr>
              <a:t>It is sold, served, or thrown away within four hours.</a:t>
            </a:r>
          </a:p>
        </p:txBody>
      </p:sp>
      <p:pic>
        <p:nvPicPr>
          <p:cNvPr id="8" name="Picture Placeholder 7" descr="A pan of mostaccioli labeled with the time it was removed from temperature control and the time it must be discarded, which is four hours later.">
            <a:extLst>
              <a:ext uri="{FF2B5EF4-FFF2-40B4-BE49-F238E27FC236}">
                <a16:creationId xmlns:a16="http://schemas.microsoft.com/office/drawing/2014/main" id="{018FA4C1-CEA3-499B-9173-05B2C9D02B2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3" r="25143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568A59-ACA4-4C70-9252-AAB755DA2F6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49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9.2 Serving Food Safely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EE20C8-2D3C-4012-8E06-AF2452243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Steps to prevent </a:t>
            </a:r>
            <a:r>
              <a:rPr lang="en-US" dirty="0">
                <a:solidFill>
                  <a:schemeClr val="bg2"/>
                </a:solidFill>
              </a:rPr>
              <a:t>contamination</a:t>
            </a:r>
            <a:r>
              <a:rPr lang="en-US" dirty="0"/>
              <a:t> during food service include: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Wrapping or covering preset silverware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Training service staff on guidelines around glasses, dishes, and utensils such as: </a:t>
            </a:r>
          </a:p>
          <a:p>
            <a:pPr marL="1143000" lvl="1" indent="-457200">
              <a:spcBef>
                <a:spcPts val="1800"/>
              </a:spcBef>
            </a:pPr>
            <a:r>
              <a:rPr lang="en-US" sz="2600" dirty="0">
                <a:solidFill>
                  <a:schemeClr val="tx2"/>
                </a:solidFill>
              </a:rPr>
              <a:t>Hold dishes by the bottom or edge.</a:t>
            </a:r>
          </a:p>
          <a:p>
            <a:pPr marL="1143000" lvl="1" indent="-457200">
              <a:spcBef>
                <a:spcPts val="1800"/>
              </a:spcBef>
            </a:pPr>
            <a:r>
              <a:rPr lang="en-US" sz="2600" dirty="0">
                <a:solidFill>
                  <a:schemeClr val="tx2"/>
                </a:solidFill>
              </a:rPr>
              <a:t>Do not stack glasses when carrying. </a:t>
            </a:r>
          </a:p>
          <a:p>
            <a:pPr marL="1143000" lvl="1" indent="-457200">
              <a:spcBef>
                <a:spcPts val="1800"/>
              </a:spcBef>
            </a:pPr>
            <a:r>
              <a:rPr lang="en-US" sz="2600" dirty="0">
                <a:solidFill>
                  <a:schemeClr val="tx2"/>
                </a:solidFill>
              </a:rPr>
              <a:t>Avoid bare hand contact with ready-to-eat food.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568A59-ACA4-4C70-9252-AAB755DA2F6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74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Food Safely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EE20C8-2D3C-4012-8E06-AF2452243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554480"/>
            <a:ext cx="6967728" cy="435133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Never re-serve: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chemeClr val="tx2"/>
                </a:solidFill>
              </a:rPr>
              <a:t>Food returned by a guest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chemeClr val="tx2"/>
                </a:solidFill>
              </a:rPr>
              <a:t>Plate garnishes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chemeClr val="tx2"/>
                </a:solidFill>
              </a:rPr>
              <a:t>Uneaten bread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>
                <a:solidFill>
                  <a:schemeClr val="tx2"/>
                </a:solidFill>
              </a:rPr>
              <a:t>Uncovered condiments </a:t>
            </a:r>
          </a:p>
          <a:p>
            <a:pPr>
              <a:spcBef>
                <a:spcPts val="1800"/>
              </a:spcBef>
            </a:pPr>
            <a:r>
              <a:rPr lang="en-US" dirty="0"/>
              <a:t>Only re-serve unopened, prepackaged food in good condition. </a:t>
            </a:r>
          </a:p>
          <a:p>
            <a:endParaRPr lang="en-US" dirty="0"/>
          </a:p>
        </p:txBody>
      </p:sp>
      <p:pic>
        <p:nvPicPr>
          <p:cNvPr id="8" name="Picture Placeholder 7" descr="A server's hand combining a previously-served container of salsa with a fresh container to be served">
            <a:extLst>
              <a:ext uri="{FF2B5EF4-FFF2-40B4-BE49-F238E27FC236}">
                <a16:creationId xmlns:a16="http://schemas.microsoft.com/office/drawing/2014/main" id="{DDDD21C4-831E-4BCB-BD80-7F0CFE36BEC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9" r="25229"/>
          <a:stretch/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568A59-ACA4-4C70-9252-AAB755DA2F6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198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Food Safely: Kitchen 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1F79BE-C370-46BA-98C6-C0DDA33D40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554480"/>
            <a:ext cx="6876172" cy="435133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/>
              <a:t>Guidelines for </a:t>
            </a:r>
            <a:r>
              <a:rPr lang="en-US" dirty="0">
                <a:solidFill>
                  <a:schemeClr val="bg2"/>
                </a:solidFill>
              </a:rPr>
              <a:t>kitchen staff</a:t>
            </a:r>
            <a:r>
              <a:rPr lang="en-US" dirty="0"/>
              <a:t> include: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Avoid bare hand contact with ready-to-eat food.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Use separate, clean, sanitized utensils for each food item.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Store serving utensils correctly between use.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Refill take-home containers only if they meet certain conditions.</a:t>
            </a:r>
          </a:p>
        </p:txBody>
      </p:sp>
      <p:pic>
        <p:nvPicPr>
          <p:cNvPr id="9" name="Picture Placeholder 8" descr="A food handler wearing single-use gloves and using tongs to mix salad in a bowl">
            <a:extLst>
              <a:ext uri="{FF2B5EF4-FFF2-40B4-BE49-F238E27FC236}">
                <a16:creationId xmlns:a16="http://schemas.microsoft.com/office/drawing/2014/main" id="{F460ECC5-1305-433F-84D9-516DE6934C0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" r="266"/>
          <a:stretch/>
        </p:blipFill>
        <p:spPr>
          <a:xfrm>
            <a:off x="8321040" y="1554480"/>
            <a:ext cx="3246120" cy="435133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568A59-ACA4-4C70-9252-AAB755DA2F6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71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Food Safely: Self-Service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4757257-9637-4447-AC38-A4BA787C0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n-US" sz="2600" dirty="0"/>
              <a:t>Guidelines for </a:t>
            </a:r>
            <a:r>
              <a:rPr lang="en-US" sz="2600" dirty="0">
                <a:solidFill>
                  <a:schemeClr val="bg2"/>
                </a:solidFill>
              </a:rPr>
              <a:t>self-service areas </a:t>
            </a:r>
            <a:r>
              <a:rPr lang="en-US" sz="2600" dirty="0"/>
              <a:t>include: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Use sneezeguards, display cases, or packaging. 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Use labels to identify food items. </a:t>
            </a:r>
          </a:p>
          <a:p>
            <a:pPr marL="1143000" lvl="1" indent="-457200">
              <a:spcBef>
                <a:spcPts val="1800"/>
              </a:spcBef>
            </a:pPr>
            <a:r>
              <a:rPr lang="en-US" sz="2600" dirty="0">
                <a:solidFill>
                  <a:schemeClr val="tx2"/>
                </a:solidFill>
              </a:rPr>
              <a:t>Bulk food labeling </a:t>
            </a:r>
            <a:endParaRPr lang="en-US" sz="2600" b="0" dirty="0">
              <a:solidFill>
                <a:schemeClr val="tx2"/>
              </a:solidFill>
            </a:endParaRP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Do not offer raw meat, poultry, or seafood for self-service.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Do not let guests reuse dirty plates or utensils.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Provide correct utensils.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2600" b="0" dirty="0"/>
              <a:t>Never use ice used to keep food or beverages cold as an ingredient.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F568A59-ACA4-4C70-9252-AAB755DA2F6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220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ursebook_8E">
      <a:dk1>
        <a:sysClr val="windowText" lastClr="000000"/>
      </a:dk1>
      <a:lt1>
        <a:sysClr val="window" lastClr="FFFFFF"/>
      </a:lt1>
      <a:dk2>
        <a:srgbClr val="172745"/>
      </a:dk2>
      <a:lt2>
        <a:srgbClr val="DF9C35"/>
      </a:lt2>
      <a:accent1>
        <a:srgbClr val="562714"/>
      </a:accent1>
      <a:accent2>
        <a:srgbClr val="B8CBD5"/>
      </a:accent2>
      <a:accent3>
        <a:srgbClr val="EEF1F3"/>
      </a:accent3>
      <a:accent4>
        <a:srgbClr val="C9242D"/>
      </a:accent4>
      <a:accent5>
        <a:srgbClr val="2C9145"/>
      </a:accent5>
      <a:accent6>
        <a:srgbClr val="FFFF0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ursebook_8E-TEMPLATE.pptx" id="{C341BBF4-26A3-43F4-9D1A-9D0C02031CCD}" vid="{C6AE7C19-1B0A-452E-8607-0015272D48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12DEA1C17752478522051EA6E9901B" ma:contentTypeVersion="14" ma:contentTypeDescription="Create a new document." ma:contentTypeScope="" ma:versionID="cb02669280dc105c5501a4d9b55ea68b">
  <xsd:schema xmlns:xsd="http://www.w3.org/2001/XMLSchema" xmlns:xs="http://www.w3.org/2001/XMLSchema" xmlns:p="http://schemas.microsoft.com/office/2006/metadata/properties" xmlns:ns2="f94cd8c1-9eae-40b3-ad76-514c920d55f5" xmlns:ns3="025a8e30-16c8-46cc-8130-1c05399c7bac" targetNamespace="http://schemas.microsoft.com/office/2006/metadata/properties" ma:root="true" ma:fieldsID="039737640880ee8d8b5bcbc7f41505ce" ns2:_="" ns3:_="">
    <xsd:import namespace="f94cd8c1-9eae-40b3-ad76-514c920d55f5"/>
    <xsd:import namespace="025a8e30-16c8-46cc-8130-1c05399c7b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cd8c1-9eae-40b3-ad76-514c920d55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67d2126-ad8a-4aba-bcf2-6f3dd268e3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5a8e30-16c8-46cc-8130-1c05399c7b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ba04da6e-2883-446e-9370-7a13f833bee3}" ma:internalName="TaxCatchAll" ma:showField="CatchAllData" ma:web="025a8e30-16c8-46cc-8130-1c05399c7ba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5a8e30-16c8-46cc-8130-1c05399c7bac" xsi:nil="true"/>
    <lcf76f155ced4ddcb4097134ff3c332f xmlns="f94cd8c1-9eae-40b3-ad76-514c920d55f5">
      <Terms xmlns="http://schemas.microsoft.com/office/infopath/2007/PartnerControls"/>
    </lcf76f155ced4ddcb4097134ff3c332f>
    <MediaLengthInSeconds xmlns="f94cd8c1-9eae-40b3-ad76-514c920d55f5" xsi:nil="true"/>
    <SharedWithUsers xmlns="025a8e30-16c8-46cc-8130-1c05399c7ba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86D68EE-3C21-465C-A1C3-1D66D83A8DBD}"/>
</file>

<file path=customXml/itemProps2.xml><?xml version="1.0" encoding="utf-8"?>
<ds:datastoreItem xmlns:ds="http://schemas.openxmlformats.org/officeDocument/2006/customXml" ds:itemID="{13323765-2846-400E-859E-1D547C9373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2FBE8D-2E26-45B4-8DEE-3EF3C8B9A67E}">
  <ds:schemaRefs>
    <ds:schemaRef ds:uri="http://schemas.microsoft.com/office/2006/documentManagement/types"/>
    <ds:schemaRef ds:uri="d9905d2b-a45b-4f19-8572-4568a650575a"/>
    <ds:schemaRef ds:uri="670ae7cf-2779-4335-b55d-ddf3266fd9bb"/>
    <ds:schemaRef ds:uri="http://www.w3.org/XML/1998/namespace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1640</Words>
  <Application>Microsoft Office PowerPoint</Application>
  <PresentationFormat>Widescreen</PresentationFormat>
  <Paragraphs>163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9</vt:lpstr>
      <vt:lpstr>Learning Objectives </vt:lpstr>
      <vt:lpstr>9.1 Holding Food for Service </vt:lpstr>
      <vt:lpstr>Holding Cold Food without Temperature Control </vt:lpstr>
      <vt:lpstr>Holding Hot Food without Temperature Control </vt:lpstr>
      <vt:lpstr>9.2 Serving Food Safely </vt:lpstr>
      <vt:lpstr>Serving Food Safely </vt:lpstr>
      <vt:lpstr>Serving Food Safely: Kitchen  </vt:lpstr>
      <vt:lpstr>Serving Food Safely: Self-Service </vt:lpstr>
      <vt:lpstr>9.3 Off-Site Service </vt:lpstr>
      <vt:lpstr>Off-Site Service: Catering </vt:lpstr>
      <vt:lpstr>Off-Site Service: Other </vt:lpstr>
      <vt:lpstr>Off-Site Service: Vending Machines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</dc:title>
  <dc:creator>Julia Norma McKenna</dc:creator>
  <cp:lastModifiedBy>Alyssa Beer</cp:lastModifiedBy>
  <cp:revision>17</cp:revision>
  <dcterms:created xsi:type="dcterms:W3CDTF">2022-01-31T21:40:59Z</dcterms:created>
  <dcterms:modified xsi:type="dcterms:W3CDTF">2022-02-16T21:51:37Z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0x0101000912DEA1C17752478522051EA6E9901B</vt:lpwstr>
  </property>
  <property fmtid="{D5CDD505-2E9C-101B-9397-08002B2CF9AE}" pid="3" name="xd_ProgID">
    <vt:lpwstr/>
  </property>
  <property fmtid="{D5CDD505-2E9C-101B-9397-08002B2CF9AE}" pid="4" name="MediaServiceImageTags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