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1" r:id="rId5"/>
    <p:sldId id="278" r:id="rId6"/>
    <p:sldId id="292" r:id="rId7"/>
    <p:sldId id="294" r:id="rId8"/>
    <p:sldId id="298" r:id="rId9"/>
    <p:sldId id="293" r:id="rId10"/>
    <p:sldId id="259" r:id="rId11"/>
    <p:sldId id="296" r:id="rId12"/>
    <p:sldId id="304" r:id="rId13"/>
    <p:sldId id="295" r:id="rId14"/>
    <p:sldId id="299" r:id="rId15"/>
    <p:sldId id="297" r:id="rId16"/>
    <p:sldId id="300" r:id="rId17"/>
    <p:sldId id="301" r:id="rId18"/>
    <p:sldId id="302" r:id="rId19"/>
    <p:sldId id="303" r:id="rId20"/>
    <p:sldId id="260" r:id="rId21"/>
    <p:sldId id="258" r:id="rId22"/>
    <p:sldId id="262" r:id="rId23"/>
    <p:sldId id="306" r:id="rId24"/>
    <p:sldId id="305" r:id="rId25"/>
    <p:sldId id="27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4B40F-3A77-BE79-CDB9-EF127E4C0F66}" name="Alyssa Beer" initials="AB" userId="S::abeer@restaurant.org::70d1b027-2e30-4425-a264-75cdd89f79d9" providerId="AD"/>
  <p188:author id="{F51019E4-1678-D151-20AD-C9A3492C1DF1}" name="Julia Norma McKenna" initials="JNM" userId="S::mckenna9@uwm.edu::44715e86-cb5a-45b2-9cd7-b549a0dab8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63" autoAdjust="0"/>
    <p:restoredTop sz="71098" autoAdjust="0"/>
  </p:normalViewPr>
  <p:slideViewPr>
    <p:cSldViewPr snapToGrid="0">
      <p:cViewPr varScale="1">
        <p:scale>
          <a:sx n="65" d="100"/>
          <a:sy n="65" d="100"/>
        </p:scale>
        <p:origin x="732" y="66"/>
      </p:cViewPr>
      <p:guideLst/>
    </p:cSldViewPr>
  </p:slideViewPr>
  <p:outlineViewPr>
    <p:cViewPr>
      <p:scale>
        <a:sx n="33" d="100"/>
        <a:sy n="33" d="100"/>
      </p:scale>
      <p:origin x="0" y="-227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Schlender" userId="64f9bbbf-2722-4773-a1f1-fce13cc478f1" providerId="ADAL" clId="{B2B02DA2-B655-4A9E-AB5E-642C12EAF010}"/>
    <pc:docChg chg="custSel modSld replTag">
      <pc:chgData name="Todd Schlender" userId="64f9bbbf-2722-4773-a1f1-fce13cc478f1" providerId="ADAL" clId="{B2B02DA2-B655-4A9E-AB5E-642C12EAF010}" dt="2023-07-07T15:06:56.229" v="5"/>
      <pc:docMkLst>
        <pc:docMk/>
      </pc:docMkLst>
      <pc:sldChg chg="replTag delTag modNotesTx">
        <pc:chgData name="Todd Schlender" userId="64f9bbbf-2722-4773-a1f1-fce13cc478f1" providerId="ADAL" clId="{B2B02DA2-B655-4A9E-AB5E-642C12EAF010}" dt="2023-07-07T15:06:56.229" v="5"/>
        <pc:sldMkLst>
          <pc:docMk/>
          <pc:sldMk cId="1287318928"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a:t>
            </a:r>
            <a:r>
              <a:rPr lang="en-US"/>
              <a:t>More information can be found at www.ServSafe.com/Academic</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173404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370561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411332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 </a:t>
            </a:r>
          </a:p>
          <a:p>
            <a:pPr marL="228600" indent="-228600">
              <a:buAutoNum type="arabicPeriod"/>
            </a:pPr>
            <a:r>
              <a:rPr lang="en-US" dirty="0"/>
              <a:t>When comparing dishwashing machines, what is the difference between high-temperature machines and chemical-sanitizing machines? </a:t>
            </a:r>
          </a:p>
          <a:p>
            <a:pPr marL="228600" indent="-228600">
              <a:buAutoNum type="arabicPeriod"/>
            </a:pPr>
            <a:r>
              <a:rPr lang="en-US" dirty="0"/>
              <a:t>Name two pieces of equipment that can cool food quickly.</a:t>
            </a:r>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428778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r>
              <a:rPr lang="en-US" b="1" dirty="0"/>
              <a:t>Knowledge Check</a:t>
            </a:r>
          </a:p>
          <a:p>
            <a:pPr marL="228600" indent="-228600">
              <a:buAutoNum type="arabicPeriod"/>
            </a:pPr>
            <a:r>
              <a:rPr lang="en-US" dirty="0"/>
              <a:t>What are the requirements for installing floor mounted, stationary equipment? </a:t>
            </a:r>
          </a:p>
          <a:p>
            <a:pPr marL="228600" indent="-228600">
              <a:buAutoNum type="arabicPeriod"/>
            </a:pPr>
            <a:r>
              <a:rPr lang="en-US" dirty="0"/>
              <a:t>What are the requirements for installing tabletop, stationary equipment?</a:t>
            </a:r>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1197265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110131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18</a:t>
            </a:fld>
            <a:endParaRPr lang="en-US"/>
          </a:p>
        </p:txBody>
      </p:sp>
    </p:spTree>
    <p:extLst>
      <p:ext uri="{BB962C8B-B14F-4D97-AF65-F5344CB8AC3E}">
        <p14:creationId xmlns:p14="http://schemas.microsoft.com/office/powerpoint/2010/main" val="34724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19</a:t>
            </a:fld>
            <a:endParaRPr lang="en-US"/>
          </a:p>
        </p:txBody>
      </p:sp>
    </p:spTree>
    <p:extLst>
      <p:ext uri="{BB962C8B-B14F-4D97-AF65-F5344CB8AC3E}">
        <p14:creationId xmlns:p14="http://schemas.microsoft.com/office/powerpoint/2010/main" val="329596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20</a:t>
            </a:fld>
            <a:endParaRPr lang="en-US"/>
          </a:p>
        </p:txBody>
      </p:sp>
    </p:spTree>
    <p:extLst>
      <p:ext uri="{BB962C8B-B14F-4D97-AF65-F5344CB8AC3E}">
        <p14:creationId xmlns:p14="http://schemas.microsoft.com/office/powerpoint/2010/main" val="190750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dirty="0"/>
          </a:p>
          <a:p>
            <a:r>
              <a:rPr lang="en-US" b="1" dirty="0"/>
              <a:t>Knowledge Check</a:t>
            </a:r>
          </a:p>
          <a:p>
            <a:pPr marL="228600" indent="-228600">
              <a:buAutoNum type="arabicPeriod"/>
            </a:pPr>
            <a:r>
              <a:rPr lang="en-US" dirty="0"/>
              <a:t>What risks do backflow and </a:t>
            </a:r>
            <a:r>
              <a:rPr lang="en-US" dirty="0" err="1"/>
              <a:t>backsiphonage</a:t>
            </a:r>
            <a:r>
              <a:rPr lang="en-US" dirty="0"/>
              <a:t> present to food safety? </a:t>
            </a:r>
          </a:p>
          <a:p>
            <a:pPr marL="228600" indent="-228600">
              <a:buAutoNum type="arabicPeriod"/>
            </a:pPr>
            <a:r>
              <a:rPr lang="en-US" dirty="0"/>
              <a:t>How does proper ventilation improve the air inside of an operation?</a:t>
            </a:r>
          </a:p>
        </p:txBody>
      </p:sp>
      <p:sp>
        <p:nvSpPr>
          <p:cNvPr id="4" name="Slide Number Placeholder 3"/>
          <p:cNvSpPr>
            <a:spLocks noGrp="1"/>
          </p:cNvSpPr>
          <p:nvPr>
            <p:ph type="sldNum" sz="quarter" idx="5"/>
          </p:nvPr>
        </p:nvSpPr>
        <p:spPr/>
        <p:txBody>
          <a:bodyPr/>
          <a:lstStyle/>
          <a:p>
            <a:fld id="{BC429607-C4A6-4C2D-8D0F-A21533BAE4D7}" type="slidenum">
              <a:rPr lang="en-US" smtClean="0"/>
              <a:t>21</a:t>
            </a:fld>
            <a:endParaRPr lang="en-US"/>
          </a:p>
        </p:txBody>
      </p:sp>
    </p:spTree>
    <p:extLst>
      <p:ext uri="{BB962C8B-B14F-4D97-AF65-F5344CB8AC3E}">
        <p14:creationId xmlns:p14="http://schemas.microsoft.com/office/powerpoint/2010/main" val="418227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Answers</a:t>
            </a:r>
          </a:p>
          <a:p>
            <a:pPr marL="0" indent="0">
              <a:buNone/>
            </a:pPr>
            <a:r>
              <a:rPr lang="en-US" b="1" dirty="0"/>
              <a:t>1. What is one of the most important considerations when choosing flooring for food-preparation areas?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most important considerations when selecting flooring for food-preparation areas is the material’s porosity, or the extent to which it will absorb liquids. Avoid high porosity flooring. Its absorbency often makes it ideal for pathogen growth. Flooring should also be smooth, durable, and easy to clean. It should resist wear and help prevent slips.</a:t>
            </a:r>
            <a:endParaRPr lang="en-US" b="1" dirty="0"/>
          </a:p>
          <a:p>
            <a:pPr marL="0" indent="0">
              <a:buNone/>
            </a:pPr>
            <a:r>
              <a:rPr lang="en-US" b="1" dirty="0"/>
              <a:t>2. What action must be taken in the event of a backup of raw sewage in an operation?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backup of raw sewage in an operation is cause for immediate closure of the area, correction of the problem, and thorough cleaning. If the backup is a significant risk to the safety of food, service must be stopped. Then the local regulatory authority must be notified.</a:t>
            </a:r>
            <a:endParaRPr lang="en-US" b="1" dirty="0"/>
          </a:p>
          <a:p>
            <a:pPr marL="0" indent="0">
              <a:buNone/>
            </a:pPr>
            <a:r>
              <a:rPr lang="en-US" b="1" dirty="0"/>
              <a:t>3. What actions can be taken to control contamination from garbage in an operation? </a:t>
            </a:r>
          </a:p>
          <a:p>
            <a:pPr marL="0" marR="0">
              <a:lnSpc>
                <a:spcPct val="107000"/>
              </a:lnSpc>
              <a:spcBef>
                <a:spcPts val="0"/>
              </a:spcBef>
              <a:spcAft>
                <a:spcPts val="800"/>
              </a:spcAft>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following can help control contamination from garbage:</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Garbage should be removed from prep areas as quickly as possible to prevent odors, pests, and possible contamination. </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Clean the inside and outside of garbage containers frequently. </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Indoor containers must be leakproof, waterproof, and pest-proof. They also should be easy to clean.</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Waste and recyclables must be stored separately from food and food-contact surfaces. </a:t>
            </a: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Place outdoor garbage containers on a surface that is smooth, durable, and nonabsorbent. Keep lids closed and drain plugs in place.</a:t>
            </a:r>
            <a:endParaRPr lang="en-US" b="1" dirty="0"/>
          </a:p>
          <a:p>
            <a:pPr marL="0" indent="0">
              <a:buNone/>
            </a:pPr>
            <a:r>
              <a:rPr lang="en-US" b="1" dirty="0"/>
              <a:t>4. What can be done to prevent backflow in an operation?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prevent backflow in an operation: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creating a cross-connection. Do not attach a hose to a faucet unless a backflow prevention device, such as a vacuum breaker, is attached.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Install air gaps where necessary. This is the only sure way to prevent backflow. An air gap is an air space that separates a water supply outlet from a potentially contaminated source.</a:t>
            </a:r>
            <a:endParaRPr lang="en-US" b="1" dirty="0"/>
          </a:p>
          <a:p>
            <a:pPr marL="0" indent="0">
              <a:buNone/>
            </a:pPr>
            <a:r>
              <a:rPr lang="en-US" b="1" dirty="0"/>
              <a:t>5. What are some approved water sources for an operation? What are the testing requirements for nonpublic water systems?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Sources of approved water include: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Approved public water mains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Private water sources regularly maintained and tested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Closed portable water containers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Water transport vehicles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If an operation uses a private water supply, such as a well, rather than an approved public source, it should check with the local regulatory authority for information on inspections, testing, and other requirements. Nonpublic water systems should be tested at least annually, and the report kept on file in the operation.</a:t>
            </a:r>
            <a:endParaRPr lang="en-US" b="1" dirty="0"/>
          </a:p>
          <a:p>
            <a:pPr marL="0" indent="0">
              <a:buNone/>
            </a:pPr>
            <a:r>
              <a:rPr lang="en-US" b="1" dirty="0"/>
              <a:t>6. What are the requirements of a handwashing station? In what areas of an operation are handwashing stations required?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requirements of a handwashing station include: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Hot and cold running water that is drinkable and meets temperature and pressure requirements.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Soap in liquid, bar, or powder form.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A way to dry hands. Disposable paper towels or a continuous towel system that supplies the user with a clean towel can be used. Hands can also be dried with a hand dryer using either warm air or room-temperature air delivered at high velocity.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 garbage container. This is required if disposable paper towels are used.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 clearly visible sign or poster that tells staff to wash hands before returning to work. The message should be in all languages used by staff in the operation.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Handwashing stations are required in restrooms or directly next to them. Handwashing stations are also required in areas used for food prep, service, and dishwashing. Handwashing sinks must be used only for handwashing and not for any other purpose. Make sure adequate barriers are present on handwashing sinks or that there is an adequate distance between handwashing sinks and food and food-contact surfaces. Make sure these stations work correctly and are well stocked and maintained. They must also be available at all times. Handwashing stations cannot be blocked by portable equipment or stacked full of dirty kitchenware.</a:t>
            </a:r>
            <a:b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22</a:t>
            </a:fld>
            <a:endParaRPr lang="en-US"/>
          </a:p>
        </p:txBody>
      </p:sp>
    </p:spTree>
    <p:extLst>
      <p:ext uri="{BB962C8B-B14F-4D97-AF65-F5344CB8AC3E}">
        <p14:creationId xmlns:p14="http://schemas.microsoft.com/office/powerpoint/2010/main" val="195411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137552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24453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307472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Which three factors will be addressed by a well-designed kitchen layout?</a:t>
            </a:r>
          </a:p>
          <a:p>
            <a:pPr marL="228600" indent="-228600">
              <a:buAutoNum type="arabicPeriod"/>
            </a:pPr>
            <a:r>
              <a:rPr lang="en-US" b="0" i="0" dirty="0">
                <a:effectLst/>
                <a:latin typeface="Arial" panose="020B0604020202020204" pitchFamily="34" charset="0"/>
              </a:rPr>
              <a:t>Name four qualities that flooring should have for most areas of the operation.</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152185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407028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a:t>
            </a:r>
          </a:p>
          <a:p>
            <a:pPr marL="228600" indent="-228600">
              <a:buAutoNum type="arabicPeriod"/>
            </a:pPr>
            <a:r>
              <a:rPr lang="en-US" dirty="0"/>
              <a:t>Why should windows in dry-storage areas have frosted glass or shades? </a:t>
            </a:r>
          </a:p>
          <a:p>
            <a:pPr marL="228600" indent="-228600">
              <a:buAutoNum type="arabicPeriod"/>
            </a:pPr>
            <a:r>
              <a:rPr lang="en-US" dirty="0"/>
              <a:t>Why must staff use each sink in an operation for its intended use?</a:t>
            </a:r>
          </a:p>
          <a:p>
            <a:r>
              <a:rPr lang="en-US" b="1" dirty="0"/>
              <a:t>Activity: </a:t>
            </a:r>
            <a:r>
              <a:rPr lang="en-US" dirty="0"/>
              <a:t>Construction Competition </a:t>
            </a:r>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314225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202926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226802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11</a:t>
            </a:r>
          </a:p>
        </p:txBody>
      </p:sp>
      <p:pic>
        <p:nvPicPr>
          <p:cNvPr id="3" name="Picture Placeholder 2">
            <a:extLst>
              <a:ext uri="{FF2B5EF4-FFF2-40B4-BE49-F238E27FC236}">
                <a16:creationId xmlns:a16="http://schemas.microsoft.com/office/drawing/2014/main" id="{B2C6D128-8656-4305-9A18-4B6064E66DB4}"/>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Safe Facilities and Equipment </a:t>
            </a:r>
          </a:p>
        </p:txBody>
      </p:sp>
    </p:spTree>
    <p:extLst>
      <p:ext uri="{BB962C8B-B14F-4D97-AF65-F5344CB8AC3E}">
        <p14:creationId xmlns:p14="http://schemas.microsoft.com/office/powerpoint/2010/main" val="28006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11.3 Equipment Selection </a:t>
            </a:r>
          </a:p>
        </p:txBody>
      </p:sp>
      <p:sp>
        <p:nvSpPr>
          <p:cNvPr id="3" name="Content Placeholder 2"/>
          <p:cNvSpPr>
            <a:spLocks noGrp="1"/>
          </p:cNvSpPr>
          <p:nvPr>
            <p:ph sz="half" idx="1"/>
          </p:nvPr>
        </p:nvSpPr>
        <p:spPr/>
        <p:txBody>
          <a:bodyPr>
            <a:normAutofit/>
          </a:bodyPr>
          <a:lstStyle/>
          <a:p>
            <a:pPr>
              <a:spcBef>
                <a:spcPts val="2400"/>
              </a:spcBef>
            </a:pPr>
            <a:r>
              <a:rPr lang="en-US" dirty="0"/>
              <a:t>Equipment Standards </a:t>
            </a:r>
          </a:p>
          <a:p>
            <a:pPr>
              <a:spcBef>
                <a:spcPts val="2400"/>
              </a:spcBef>
            </a:pPr>
            <a:r>
              <a:rPr lang="en-US" b="0" dirty="0"/>
              <a:t>Purchase equipment that has the: </a:t>
            </a:r>
          </a:p>
          <a:p>
            <a:pPr marL="457200" indent="-457200">
              <a:spcBef>
                <a:spcPts val="3000"/>
              </a:spcBef>
              <a:buFont typeface="Arial" panose="020B0604020202020204" pitchFamily="34" charset="0"/>
              <a:buChar char="•"/>
            </a:pPr>
            <a:r>
              <a:rPr lang="en-US" sz="2600" b="0" dirty="0"/>
              <a:t>NSF mark</a:t>
            </a:r>
          </a:p>
          <a:p>
            <a:pPr marL="457200" indent="-457200">
              <a:spcBef>
                <a:spcPts val="3000"/>
              </a:spcBef>
              <a:buFont typeface="Arial" panose="020B0604020202020204" pitchFamily="34" charset="0"/>
              <a:buChar char="•"/>
            </a:pPr>
            <a:r>
              <a:rPr lang="en-US" sz="2600" b="0" dirty="0"/>
              <a:t>UL EPH classified mark</a:t>
            </a:r>
          </a:p>
          <a:p>
            <a:pPr marL="457200" indent="-457200">
              <a:spcBef>
                <a:spcPts val="3000"/>
              </a:spcBef>
              <a:buFont typeface="Arial" panose="020B0604020202020204" pitchFamily="34" charset="0"/>
              <a:buChar char="•"/>
            </a:pPr>
            <a:r>
              <a:rPr lang="en-US" sz="2600" b="0" dirty="0"/>
              <a:t>ETL sanitation mark </a:t>
            </a:r>
          </a:p>
        </p:txBody>
      </p:sp>
      <p:pic>
        <p:nvPicPr>
          <p:cNvPr id="7" name="Picture Placeholder 6" descr="An NSF logo on a cutting board indicating the equipment is approved for use with food">
            <a:extLst>
              <a:ext uri="{FF2B5EF4-FFF2-40B4-BE49-F238E27FC236}">
                <a16:creationId xmlns:a16="http://schemas.microsoft.com/office/drawing/2014/main" id="{E158EE90-1A25-4E74-BA73-B6A2B88D50A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008" b="22008"/>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281926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Dishwashing Machines </a:t>
            </a:r>
          </a:p>
        </p:txBody>
      </p:sp>
      <p:sp>
        <p:nvSpPr>
          <p:cNvPr id="6" name="Content Placeholder 5">
            <a:extLst>
              <a:ext uri="{FF2B5EF4-FFF2-40B4-BE49-F238E27FC236}">
                <a16:creationId xmlns:a16="http://schemas.microsoft.com/office/drawing/2014/main" id="{08A28B8A-E747-4927-B8F7-EFF5B8DBC71D}"/>
              </a:ext>
            </a:extLst>
          </p:cNvPr>
          <p:cNvSpPr>
            <a:spLocks noGrp="1"/>
          </p:cNvSpPr>
          <p:nvPr>
            <p:ph idx="1"/>
          </p:nvPr>
        </p:nvSpPr>
        <p:spPr/>
        <p:txBody>
          <a:bodyPr>
            <a:normAutofit/>
          </a:bodyPr>
          <a:lstStyle/>
          <a:p>
            <a:r>
              <a:rPr lang="en-US" dirty="0"/>
              <a:t>Dishwashers common in food service operations include: </a:t>
            </a:r>
          </a:p>
          <a:p>
            <a:pPr marL="457200" indent="-457200">
              <a:spcBef>
                <a:spcPts val="1800"/>
              </a:spcBef>
              <a:buFont typeface="Arial" panose="020B0604020202020204" pitchFamily="34" charset="0"/>
              <a:buChar char="•"/>
            </a:pPr>
            <a:r>
              <a:rPr lang="en-US" sz="2600" b="0" dirty="0"/>
              <a:t>Single-tank, stationary-rack machine, with doors</a:t>
            </a:r>
          </a:p>
          <a:p>
            <a:pPr marL="457200" indent="-457200">
              <a:spcBef>
                <a:spcPts val="1800"/>
              </a:spcBef>
              <a:buFont typeface="Arial" panose="020B0604020202020204" pitchFamily="34" charset="0"/>
              <a:buChar char="•"/>
            </a:pPr>
            <a:r>
              <a:rPr lang="en-US" sz="2600" b="0" dirty="0"/>
              <a:t>Conveyor machine</a:t>
            </a:r>
          </a:p>
          <a:p>
            <a:pPr marL="457200" indent="-457200">
              <a:spcBef>
                <a:spcPts val="1800"/>
              </a:spcBef>
              <a:buFont typeface="Arial" panose="020B0604020202020204" pitchFamily="34" charset="0"/>
              <a:buChar char="•"/>
            </a:pPr>
            <a:r>
              <a:rPr lang="en-US" sz="2600" b="0" dirty="0"/>
              <a:t>Carousel or circular-conveyor machine</a:t>
            </a:r>
          </a:p>
          <a:p>
            <a:pPr marL="457200" indent="-457200">
              <a:spcBef>
                <a:spcPts val="1800"/>
              </a:spcBef>
              <a:buFont typeface="Arial" panose="020B0604020202020204" pitchFamily="34" charset="0"/>
              <a:buChar char="•"/>
            </a:pPr>
            <a:r>
              <a:rPr lang="en-US" sz="2600" b="0" dirty="0"/>
              <a:t>Flight type</a:t>
            </a:r>
          </a:p>
          <a:p>
            <a:pPr marL="457200" indent="-457200">
              <a:spcBef>
                <a:spcPts val="1800"/>
              </a:spcBef>
              <a:buFont typeface="Arial" panose="020B0604020202020204" pitchFamily="34" charset="0"/>
              <a:buChar char="•"/>
            </a:pPr>
            <a:r>
              <a:rPr lang="en-US" sz="2600" b="0" dirty="0"/>
              <a:t>Batch-type, dump</a:t>
            </a:r>
          </a:p>
          <a:p>
            <a:pPr marL="457200" indent="-457200">
              <a:spcBef>
                <a:spcPts val="1800"/>
              </a:spcBef>
              <a:buFont typeface="Arial" panose="020B0604020202020204" pitchFamily="34" charset="0"/>
              <a:buChar char="•"/>
            </a:pPr>
            <a:r>
              <a:rPr lang="en-US" sz="2600" b="0" dirty="0"/>
              <a:t>Recirculating, door-type, non-dump machine  </a:t>
            </a:r>
          </a:p>
          <a:p>
            <a:endParaRPr lang="en-US" dirty="0"/>
          </a:p>
          <a:p>
            <a:pPr marL="457200" indent="-4572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25500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Dishwasher Selection and Installation </a:t>
            </a:r>
          </a:p>
        </p:txBody>
      </p:sp>
      <p:sp>
        <p:nvSpPr>
          <p:cNvPr id="3" name="Content Placeholder 2"/>
          <p:cNvSpPr>
            <a:spLocks noGrp="1"/>
          </p:cNvSpPr>
          <p:nvPr>
            <p:ph sz="half" idx="1"/>
          </p:nvPr>
        </p:nvSpPr>
        <p:spPr/>
        <p:txBody>
          <a:bodyPr>
            <a:normAutofit/>
          </a:bodyPr>
          <a:lstStyle/>
          <a:p>
            <a:pPr>
              <a:spcBef>
                <a:spcPts val="1800"/>
              </a:spcBef>
            </a:pPr>
            <a:r>
              <a:rPr lang="en-US" dirty="0"/>
              <a:t>Installation </a:t>
            </a:r>
          </a:p>
          <a:p>
            <a:pPr marL="457200" indent="-457200">
              <a:spcBef>
                <a:spcPts val="1800"/>
              </a:spcBef>
              <a:buFont typeface="Arial" panose="020B0604020202020204" pitchFamily="34" charset="0"/>
              <a:buChar char="•"/>
            </a:pPr>
            <a:r>
              <a:rPr lang="en-US" sz="2600" b="0" dirty="0"/>
              <a:t>Install in a convenient location and raise at least six inches from the floor.</a:t>
            </a:r>
          </a:p>
          <a:p>
            <a:pPr marL="457200" indent="-457200">
              <a:spcBef>
                <a:spcPts val="1800"/>
              </a:spcBef>
              <a:buFont typeface="Arial" panose="020B0604020202020204" pitchFamily="34" charset="0"/>
              <a:buChar char="•"/>
            </a:pPr>
            <a:r>
              <a:rPr lang="en-US" sz="2600" b="0" dirty="0"/>
              <a:t>Water pipes should be as short as possible.</a:t>
            </a:r>
          </a:p>
          <a:p>
            <a:pPr marL="457200" indent="-457200">
              <a:spcBef>
                <a:spcPts val="1800"/>
              </a:spcBef>
              <a:buFont typeface="Arial" panose="020B0604020202020204" pitchFamily="34" charset="0"/>
              <a:buChar char="•"/>
            </a:pPr>
            <a:r>
              <a:rPr lang="en-US" sz="2600" b="0" dirty="0"/>
              <a:t>Use approved detergents and sanitizers.</a:t>
            </a:r>
          </a:p>
          <a:p>
            <a:endParaRPr lang="en-US" dirty="0"/>
          </a:p>
        </p:txBody>
      </p:sp>
      <p:pic>
        <p:nvPicPr>
          <p:cNvPr id="11" name="Picture Placeholder 10" descr="A hand dispensing soap from a hand soap dispenser">
            <a:extLst>
              <a:ext uri="{FF2B5EF4-FFF2-40B4-BE49-F238E27FC236}">
                <a16:creationId xmlns:a16="http://schemas.microsoft.com/office/drawing/2014/main" id="{85874040-BCEA-4EC3-ACF5-74762A16036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008" b="22008"/>
          <a:stretch>
            <a:fillRect/>
          </a:stretch>
        </p:blipFill>
        <p:spPr>
          <a:xfrm>
            <a:off x="6397752" y="1554481"/>
            <a:ext cx="5181600" cy="4351337"/>
          </a:xfrm>
        </p:spPr>
      </p:pic>
      <p:sp>
        <p:nvSpPr>
          <p:cNvPr id="5" name="Slide Number Placeholder 4"/>
          <p:cNvSpPr>
            <a:spLocks noGrp="1"/>
          </p:cNvSpPr>
          <p:nvPr>
            <p:ph type="sldNum" sz="quarter" idx="4"/>
          </p:nvPr>
        </p:nvSpPr>
        <p:spPr/>
        <p:txBody>
          <a:bodyPr/>
          <a:lstStyle/>
          <a:p>
            <a:fld id="{BF568A59-ACA4-4C70-9252-AAB755DA2F6B}" type="slidenum">
              <a:rPr lang="en-US" smtClean="0"/>
              <a:pPr/>
              <a:t>12</a:t>
            </a:fld>
            <a:endParaRPr lang="en-US" dirty="0"/>
          </a:p>
        </p:txBody>
      </p:sp>
    </p:spTree>
    <p:extLst>
      <p:ext uri="{BB962C8B-B14F-4D97-AF65-F5344CB8AC3E}">
        <p14:creationId xmlns:p14="http://schemas.microsoft.com/office/powerpoint/2010/main" val="56015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Dishwashers and Sinks</a:t>
            </a:r>
          </a:p>
        </p:txBody>
      </p:sp>
      <p:sp>
        <p:nvSpPr>
          <p:cNvPr id="3" name="Content Placeholder 2"/>
          <p:cNvSpPr>
            <a:spLocks noGrp="1"/>
          </p:cNvSpPr>
          <p:nvPr>
            <p:ph idx="1"/>
          </p:nvPr>
        </p:nvSpPr>
        <p:spPr>
          <a:xfrm>
            <a:off x="609600" y="1554480"/>
            <a:ext cx="11430000" cy="4351338"/>
          </a:xfrm>
        </p:spPr>
        <p:txBody>
          <a:bodyPr>
            <a:normAutofit/>
          </a:bodyPr>
          <a:lstStyle/>
          <a:p>
            <a:pPr>
              <a:spcBef>
                <a:spcPts val="2400"/>
              </a:spcBef>
            </a:pPr>
            <a:r>
              <a:rPr lang="en-US" dirty="0"/>
              <a:t>Purchase dishwashers that: </a:t>
            </a:r>
          </a:p>
          <a:p>
            <a:pPr marL="514350" indent="-514350">
              <a:spcBef>
                <a:spcPts val="2400"/>
              </a:spcBef>
              <a:buFont typeface="Arial" panose="020B0604020202020204" pitchFamily="34" charset="0"/>
              <a:buChar char="•"/>
            </a:pPr>
            <a:r>
              <a:rPr lang="en-US" sz="2600" b="0" dirty="0"/>
              <a:t>measure water temperature, pressure, and chemical concentration,</a:t>
            </a:r>
          </a:p>
          <a:p>
            <a:pPr marL="514350" indent="-514350">
              <a:spcBef>
                <a:spcPts val="2400"/>
              </a:spcBef>
              <a:buFont typeface="Arial" panose="020B0604020202020204" pitchFamily="34" charset="0"/>
              <a:buChar char="•"/>
            </a:pPr>
            <a:r>
              <a:rPr lang="en-US" sz="2600" b="0" i="0" dirty="0">
                <a:effectLst/>
              </a:rPr>
              <a:t>have </a:t>
            </a:r>
            <a:r>
              <a:rPr lang="en-US" sz="2600" b="0" dirty="0"/>
              <a:t>readable </a:t>
            </a:r>
            <a:r>
              <a:rPr lang="en-US" sz="2600" b="0" i="0" dirty="0">
                <a:effectLst/>
              </a:rPr>
              <a:t>thermometers; increments are no greater than 2°F (1°C), and</a:t>
            </a:r>
          </a:p>
          <a:p>
            <a:pPr marL="514350" indent="-514350">
              <a:spcBef>
                <a:spcPts val="2400"/>
              </a:spcBef>
              <a:buFont typeface="Arial" panose="020B0604020202020204" pitchFamily="34" charset="0"/>
              <a:buChar char="•"/>
            </a:pPr>
            <a:r>
              <a:rPr lang="en-US" sz="2600" b="0" dirty="0"/>
              <a:t>are easy to clean. </a:t>
            </a:r>
          </a:p>
          <a:p>
            <a:pPr>
              <a:spcBef>
                <a:spcPts val="2400"/>
              </a:spcBef>
            </a:pPr>
            <a:r>
              <a:rPr lang="en-US" dirty="0"/>
              <a:t>Purchase </a:t>
            </a:r>
            <a:r>
              <a:rPr lang="en-US" dirty="0">
                <a:solidFill>
                  <a:schemeClr val="bg2"/>
                </a:solidFill>
              </a:rPr>
              <a:t>three-compartment sinks </a:t>
            </a:r>
            <a:r>
              <a:rPr lang="en-US" dirty="0"/>
              <a:t>that can accommodate large equipment and utensils.</a:t>
            </a:r>
          </a:p>
          <a:p>
            <a:pPr>
              <a:spcBef>
                <a:spcPts val="1800"/>
              </a:spcBef>
            </a:pPr>
            <a:endParaRPr lang="en-US" b="0" dirty="0"/>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259935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Cooler and Freezers </a:t>
            </a:r>
          </a:p>
        </p:txBody>
      </p:sp>
      <p:sp>
        <p:nvSpPr>
          <p:cNvPr id="3" name="Content Placeholder 2"/>
          <p:cNvSpPr>
            <a:spLocks noGrp="1"/>
          </p:cNvSpPr>
          <p:nvPr>
            <p:ph sz="half" idx="1"/>
          </p:nvPr>
        </p:nvSpPr>
        <p:spPr>
          <a:xfrm>
            <a:off x="624840" y="1554479"/>
            <a:ext cx="7236770" cy="4351338"/>
          </a:xfrm>
        </p:spPr>
        <p:txBody>
          <a:bodyPr>
            <a:normAutofit/>
          </a:bodyPr>
          <a:lstStyle/>
          <a:p>
            <a:pPr>
              <a:spcBef>
                <a:spcPts val="1800"/>
              </a:spcBef>
            </a:pPr>
            <a:r>
              <a:rPr lang="en-US" dirty="0"/>
              <a:t>Consider these factors when purchasing a cooler or freezer unit: </a:t>
            </a:r>
          </a:p>
          <a:p>
            <a:pPr marL="457200" indent="-457200">
              <a:spcBef>
                <a:spcPts val="1800"/>
              </a:spcBef>
              <a:buFont typeface="Arial" panose="020B0604020202020204" pitchFamily="34" charset="0"/>
              <a:buChar char="•"/>
            </a:pPr>
            <a:r>
              <a:rPr lang="en-US" sz="2600" b="0" dirty="0"/>
              <a:t>Walk-in units can be sealed to the floor and wall. </a:t>
            </a:r>
          </a:p>
          <a:p>
            <a:pPr marL="457200" indent="-457200">
              <a:spcBef>
                <a:spcPts val="1800"/>
              </a:spcBef>
              <a:buFont typeface="Arial" panose="020B0604020202020204" pitchFamily="34" charset="0"/>
              <a:buChar char="•"/>
            </a:pPr>
            <a:r>
              <a:rPr lang="en-US" sz="2600" b="0" dirty="0"/>
              <a:t>Reach-in units have legs to elevate them at least six inches from the floor. </a:t>
            </a:r>
          </a:p>
          <a:p>
            <a:pPr marL="457200" indent="-457200">
              <a:spcBef>
                <a:spcPts val="1800"/>
              </a:spcBef>
              <a:buFont typeface="Arial" panose="020B0604020202020204" pitchFamily="34" charset="0"/>
              <a:buChar char="•"/>
            </a:pPr>
            <a:r>
              <a:rPr lang="en-US" sz="2600" b="0" dirty="0"/>
              <a:t>Built-in thermometers are easy to read and locate; they are accurate within ±3°F.</a:t>
            </a:r>
          </a:p>
          <a:p>
            <a:pPr marL="457200" indent="-457200">
              <a:spcBef>
                <a:spcPts val="1800"/>
              </a:spcBef>
              <a:buFont typeface="Arial" panose="020B0604020202020204" pitchFamily="34" charset="0"/>
              <a:buChar char="•"/>
            </a:pPr>
            <a:endParaRPr lang="en-US" dirty="0"/>
          </a:p>
        </p:txBody>
      </p:sp>
      <p:pic>
        <p:nvPicPr>
          <p:cNvPr id="7" name="Picture Placeholder 6" descr="A reach-in cooler with caster wheels that make it easier to clean underneath">
            <a:extLst>
              <a:ext uri="{FF2B5EF4-FFF2-40B4-BE49-F238E27FC236}">
                <a16:creationId xmlns:a16="http://schemas.microsoft.com/office/drawing/2014/main" id="{DEEB1F75-B18E-4FF6-A70B-1DB121572E6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86" b="486"/>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410379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6217-9463-4B70-8126-C51A10E9EC92}"/>
              </a:ext>
            </a:extLst>
          </p:cNvPr>
          <p:cNvSpPr>
            <a:spLocks noGrp="1"/>
          </p:cNvSpPr>
          <p:nvPr>
            <p:ph type="title"/>
          </p:nvPr>
        </p:nvSpPr>
        <p:spPr/>
        <p:txBody>
          <a:bodyPr/>
          <a:lstStyle/>
          <a:p>
            <a:r>
              <a:rPr lang="en-US" dirty="0"/>
              <a:t>Other Equipment </a:t>
            </a:r>
          </a:p>
        </p:txBody>
      </p:sp>
      <p:sp>
        <p:nvSpPr>
          <p:cNvPr id="3" name="Content Placeholder 2">
            <a:extLst>
              <a:ext uri="{FF2B5EF4-FFF2-40B4-BE49-F238E27FC236}">
                <a16:creationId xmlns:a16="http://schemas.microsoft.com/office/drawing/2014/main" id="{5784E7E1-602A-4AA9-B6DF-B8F0BB5488DF}"/>
              </a:ext>
            </a:extLst>
          </p:cNvPr>
          <p:cNvSpPr>
            <a:spLocks noGrp="1"/>
          </p:cNvSpPr>
          <p:nvPr>
            <p:ph sz="half" idx="1"/>
          </p:nvPr>
        </p:nvSpPr>
        <p:spPr/>
        <p:txBody>
          <a:bodyPr>
            <a:normAutofit/>
          </a:bodyPr>
          <a:lstStyle/>
          <a:p>
            <a:pPr>
              <a:spcBef>
                <a:spcPts val="1200"/>
              </a:spcBef>
            </a:pPr>
            <a:r>
              <a:rPr lang="en-US" dirty="0"/>
              <a:t>Blast Chillers and Tumble Chillers</a:t>
            </a:r>
          </a:p>
          <a:p>
            <a:pPr marL="457200" indent="-457200">
              <a:spcBef>
                <a:spcPts val="1200"/>
              </a:spcBef>
              <a:buFont typeface="Arial" panose="020B0604020202020204" pitchFamily="34" charset="0"/>
              <a:buChar char="•"/>
            </a:pPr>
            <a:r>
              <a:rPr lang="en-US" sz="2600" b="0" dirty="0"/>
              <a:t>Used to cool food quickly </a:t>
            </a:r>
          </a:p>
          <a:p>
            <a:pPr>
              <a:spcBef>
                <a:spcPts val="1200"/>
              </a:spcBef>
            </a:pPr>
            <a:r>
              <a:rPr lang="en-US" dirty="0"/>
              <a:t>Cook-Chill Equipment</a:t>
            </a:r>
          </a:p>
          <a:p>
            <a:pPr marL="457200" indent="-457200">
              <a:spcBef>
                <a:spcPts val="1200"/>
              </a:spcBef>
              <a:buFont typeface="Arial" panose="020B0604020202020204" pitchFamily="34" charset="0"/>
              <a:buChar char="•"/>
            </a:pPr>
            <a:r>
              <a:rPr lang="en-US" sz="2600" b="0" dirty="0"/>
              <a:t>An integrated piece of equipment that can cook, cool, and reheat food </a:t>
            </a:r>
          </a:p>
          <a:p>
            <a:pPr>
              <a:spcBef>
                <a:spcPts val="1200"/>
              </a:spcBef>
            </a:pPr>
            <a:r>
              <a:rPr lang="en-US" dirty="0"/>
              <a:t>Cutting Boards</a:t>
            </a:r>
          </a:p>
          <a:p>
            <a:pPr marL="457200" indent="-457200">
              <a:spcBef>
                <a:spcPts val="1200"/>
              </a:spcBef>
              <a:buFont typeface="Arial" panose="020B0604020202020204" pitchFamily="34" charset="0"/>
              <a:buChar char="•"/>
            </a:pPr>
            <a:r>
              <a:rPr lang="en-US" sz="2600" b="0" dirty="0"/>
              <a:t>If allowed by the regulatory authority, wooden cutting boards must be nonabsorbent, non-toxic, and smooth. </a:t>
            </a:r>
          </a:p>
        </p:txBody>
      </p:sp>
      <p:pic>
        <p:nvPicPr>
          <p:cNvPr id="7" name="Picture Placeholder 6" descr="A blast chiller for on castor wheels">
            <a:extLst>
              <a:ext uri="{FF2B5EF4-FFF2-40B4-BE49-F238E27FC236}">
                <a16:creationId xmlns:a16="http://schemas.microsoft.com/office/drawing/2014/main" id="{0FAEC5ED-2913-4B16-9082-0FA802CF706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1492" r="-21492"/>
          <a:stretch/>
        </p:blipFill>
        <p:spPr/>
      </p:pic>
      <p:sp>
        <p:nvSpPr>
          <p:cNvPr id="5" name="Slide Number Placeholder 4">
            <a:extLst>
              <a:ext uri="{FF2B5EF4-FFF2-40B4-BE49-F238E27FC236}">
                <a16:creationId xmlns:a16="http://schemas.microsoft.com/office/drawing/2014/main" id="{4385C943-02EE-4595-84B3-CBBC6B037B00}"/>
              </a:ext>
            </a:extLst>
          </p:cNvPr>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293005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956B-9C6C-4F44-96F8-B3B793D723FB}"/>
              </a:ext>
            </a:extLst>
          </p:cNvPr>
          <p:cNvSpPr>
            <a:spLocks noGrp="1"/>
          </p:cNvSpPr>
          <p:nvPr>
            <p:ph type="title"/>
          </p:nvPr>
        </p:nvSpPr>
        <p:spPr/>
        <p:txBody>
          <a:bodyPr/>
          <a:lstStyle/>
          <a:p>
            <a:r>
              <a:rPr lang="en-US" dirty="0"/>
              <a:t>11.4 Installing and Maintaining Kitchen Equipment </a:t>
            </a:r>
          </a:p>
        </p:txBody>
      </p:sp>
      <p:sp>
        <p:nvSpPr>
          <p:cNvPr id="3" name="Content Placeholder 2">
            <a:extLst>
              <a:ext uri="{FF2B5EF4-FFF2-40B4-BE49-F238E27FC236}">
                <a16:creationId xmlns:a16="http://schemas.microsoft.com/office/drawing/2014/main" id="{B2FFA36B-3064-48FF-B0F6-9609632CF2B5}"/>
              </a:ext>
            </a:extLst>
          </p:cNvPr>
          <p:cNvSpPr>
            <a:spLocks noGrp="1"/>
          </p:cNvSpPr>
          <p:nvPr>
            <p:ph sz="half" idx="1"/>
          </p:nvPr>
        </p:nvSpPr>
        <p:spPr/>
        <p:txBody>
          <a:bodyPr>
            <a:normAutofit/>
          </a:bodyPr>
          <a:lstStyle/>
          <a:p>
            <a:pPr>
              <a:spcBef>
                <a:spcPts val="2400"/>
              </a:spcBef>
            </a:pPr>
            <a:r>
              <a:rPr lang="en-US" dirty="0"/>
              <a:t>Floor-mounted equipment</a:t>
            </a:r>
          </a:p>
          <a:p>
            <a:pPr marL="457200" indent="-457200">
              <a:spcBef>
                <a:spcPts val="2400"/>
              </a:spcBef>
              <a:buFont typeface="Arial" panose="020B0604020202020204" pitchFamily="34" charset="0"/>
              <a:buChar char="•"/>
            </a:pPr>
            <a:r>
              <a:rPr lang="en-US" sz="2600" b="0" dirty="0"/>
              <a:t>Must be at least six inches from the floor</a:t>
            </a:r>
          </a:p>
          <a:p>
            <a:pPr>
              <a:spcBef>
                <a:spcPts val="2400"/>
              </a:spcBef>
            </a:pPr>
            <a:r>
              <a:rPr lang="en-US" dirty="0"/>
              <a:t>Tabletop equipment</a:t>
            </a:r>
          </a:p>
          <a:p>
            <a:pPr marL="457200" indent="-457200">
              <a:spcBef>
                <a:spcPts val="2400"/>
              </a:spcBef>
              <a:buFont typeface="Arial" panose="020B0604020202020204" pitchFamily="34" charset="0"/>
              <a:buChar char="•"/>
            </a:pPr>
            <a:r>
              <a:rPr lang="en-US" sz="2600" b="0" dirty="0"/>
              <a:t>Must be elevated four inches or sealed to the countertop </a:t>
            </a:r>
          </a:p>
          <a:p>
            <a:pPr>
              <a:spcBef>
                <a:spcPts val="2400"/>
              </a:spcBef>
            </a:pPr>
            <a:r>
              <a:rPr lang="en-US" dirty="0"/>
              <a:t>Make sure equipment is maintained regularly by qualified people. </a:t>
            </a:r>
          </a:p>
          <a:p>
            <a:endParaRPr lang="en-US" dirty="0"/>
          </a:p>
        </p:txBody>
      </p:sp>
      <p:pic>
        <p:nvPicPr>
          <p:cNvPr id="9" name="Picture Placeholder 8" descr="An ice machine installed on legs 6&quot; (15 cm) from the floor to facilitate cleaning underneath">
            <a:extLst>
              <a:ext uri="{FF2B5EF4-FFF2-40B4-BE49-F238E27FC236}">
                <a16:creationId xmlns:a16="http://schemas.microsoft.com/office/drawing/2014/main" id="{86066308-137E-4C09-9B4F-5972002EB03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348" b="3348"/>
          <a:stretch>
            <a:fillRect/>
          </a:stretch>
        </p:blipFill>
        <p:spPr/>
      </p:pic>
      <p:pic>
        <p:nvPicPr>
          <p:cNvPr id="11" name="Picture Placeholder 10" descr="A tabletop milk dispenser mounted on legs 4&quot; (10 cm) from the tabletop to facilitate cleaning underneath">
            <a:extLst>
              <a:ext uri="{FF2B5EF4-FFF2-40B4-BE49-F238E27FC236}">
                <a16:creationId xmlns:a16="http://schemas.microsoft.com/office/drawing/2014/main" id="{025A52BF-0CB1-4754-87BC-42300974587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627" r="4627"/>
          <a:stretch>
            <a:fillRect/>
          </a:stretch>
        </p:blipFill>
        <p:spPr/>
      </p:pic>
      <p:sp>
        <p:nvSpPr>
          <p:cNvPr id="5" name="Slide Number Placeholder 4">
            <a:extLst>
              <a:ext uri="{FF2B5EF4-FFF2-40B4-BE49-F238E27FC236}">
                <a16:creationId xmlns:a16="http://schemas.microsoft.com/office/drawing/2014/main" id="{7EA48A00-78C0-418D-A7C1-7CFE7C983A8B}"/>
              </a:ext>
            </a:extLst>
          </p:cNvPr>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113217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11.5 Utilities </a:t>
            </a:r>
          </a:p>
        </p:txBody>
      </p:sp>
      <p:sp>
        <p:nvSpPr>
          <p:cNvPr id="4" name="Content Placeholder 3"/>
          <p:cNvSpPr>
            <a:spLocks noGrp="1"/>
          </p:cNvSpPr>
          <p:nvPr>
            <p:ph idx="1"/>
          </p:nvPr>
        </p:nvSpPr>
        <p:spPr/>
        <p:txBody>
          <a:bodyPr>
            <a:normAutofit lnSpcReduction="10000"/>
          </a:bodyPr>
          <a:lstStyle/>
          <a:p>
            <a:pPr>
              <a:spcBef>
                <a:spcPts val="1800"/>
              </a:spcBef>
            </a:pPr>
            <a:r>
              <a:rPr lang="en-US" dirty="0"/>
              <a:t>Sources of </a:t>
            </a:r>
            <a:r>
              <a:rPr lang="en-US" dirty="0">
                <a:solidFill>
                  <a:schemeClr val="bg2"/>
                </a:solidFill>
              </a:rPr>
              <a:t>potable</a:t>
            </a:r>
            <a:r>
              <a:rPr lang="en-US" dirty="0"/>
              <a:t> water: </a:t>
            </a:r>
          </a:p>
          <a:p>
            <a:pPr marL="457200" indent="-457200">
              <a:spcBef>
                <a:spcPts val="1800"/>
              </a:spcBef>
              <a:buFont typeface="Arial" panose="020B0604020202020204" pitchFamily="34" charset="0"/>
              <a:buChar char="•"/>
            </a:pPr>
            <a:r>
              <a:rPr lang="en-US" sz="2600" b="0" dirty="0"/>
              <a:t>Approved public water mains </a:t>
            </a:r>
          </a:p>
          <a:p>
            <a:pPr marL="457200" indent="-457200">
              <a:spcBef>
                <a:spcPts val="1800"/>
              </a:spcBef>
              <a:buFont typeface="Arial" panose="020B0604020202020204" pitchFamily="34" charset="0"/>
              <a:buChar char="•"/>
            </a:pPr>
            <a:r>
              <a:rPr lang="en-US" sz="2600" b="0" dirty="0"/>
              <a:t>Regularly tested and maintained private sources</a:t>
            </a:r>
          </a:p>
          <a:p>
            <a:pPr marL="457200" indent="-457200">
              <a:spcBef>
                <a:spcPts val="1800"/>
              </a:spcBef>
              <a:buFont typeface="Arial" panose="020B0604020202020204" pitchFamily="34" charset="0"/>
              <a:buChar char="•"/>
            </a:pPr>
            <a:r>
              <a:rPr lang="en-US" sz="2600" b="0" dirty="0"/>
              <a:t>Closed, portable water containers </a:t>
            </a:r>
          </a:p>
          <a:p>
            <a:pPr marL="457200" indent="-457200">
              <a:spcBef>
                <a:spcPts val="1800"/>
              </a:spcBef>
              <a:buFont typeface="Arial" panose="020B0604020202020204" pitchFamily="34" charset="0"/>
              <a:buChar char="•"/>
            </a:pPr>
            <a:r>
              <a:rPr lang="en-US" sz="2600" b="0" dirty="0"/>
              <a:t>Water transport vehicles </a:t>
            </a:r>
          </a:p>
          <a:p>
            <a:pPr>
              <a:spcBef>
                <a:spcPts val="1800"/>
              </a:spcBef>
            </a:pPr>
            <a:r>
              <a:rPr lang="en-US" dirty="0"/>
              <a:t>Hot water </a:t>
            </a:r>
          </a:p>
          <a:p>
            <a:pPr>
              <a:spcBef>
                <a:spcPts val="1800"/>
              </a:spcBef>
            </a:pPr>
            <a:r>
              <a:rPr lang="en-US" sz="2600" b="0" dirty="0"/>
              <a:t>Most general-purpose water heaters do not heat water to temperatures required for hot-water sanitizing. </a:t>
            </a:r>
          </a:p>
          <a:p>
            <a:pPr>
              <a:spcBef>
                <a:spcPts val="1800"/>
              </a:spcBef>
            </a:pPr>
            <a:endParaRPr lang="en-US" b="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17</a:t>
            </a:fld>
            <a:endParaRPr lang="en-US"/>
          </a:p>
        </p:txBody>
      </p:sp>
    </p:spTree>
    <p:extLst>
      <p:ext uri="{BB962C8B-B14F-4D97-AF65-F5344CB8AC3E}">
        <p14:creationId xmlns:p14="http://schemas.microsoft.com/office/powerpoint/2010/main" val="71222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Plumbing </a:t>
            </a:r>
          </a:p>
        </p:txBody>
      </p:sp>
      <p:sp>
        <p:nvSpPr>
          <p:cNvPr id="4" name="Content Placeholder 3"/>
          <p:cNvSpPr>
            <a:spLocks noGrp="1"/>
          </p:cNvSpPr>
          <p:nvPr>
            <p:ph sz="half" idx="1"/>
          </p:nvPr>
        </p:nvSpPr>
        <p:spPr>
          <a:xfrm>
            <a:off x="612648" y="1554480"/>
            <a:ext cx="5483352" cy="4351338"/>
          </a:xfrm>
        </p:spPr>
        <p:txBody>
          <a:bodyPr>
            <a:normAutofit/>
          </a:bodyPr>
          <a:lstStyle/>
          <a:p>
            <a:pPr>
              <a:spcBef>
                <a:spcPts val="2400"/>
              </a:spcBef>
            </a:pPr>
            <a:r>
              <a:rPr lang="en-US" dirty="0"/>
              <a:t>A cross-connection is a physical link between safe water and dirty water.</a:t>
            </a:r>
          </a:p>
          <a:p>
            <a:pPr marL="457200" indent="-457200">
              <a:spcBef>
                <a:spcPts val="2400"/>
              </a:spcBef>
              <a:buFont typeface="Arial" panose="020B0604020202020204" pitchFamily="34" charset="0"/>
              <a:buChar char="•"/>
            </a:pPr>
            <a:r>
              <a:rPr lang="en-US" sz="2600" b="0" dirty="0"/>
              <a:t>Can cause backflow </a:t>
            </a:r>
          </a:p>
          <a:p>
            <a:pPr>
              <a:spcBef>
                <a:spcPts val="2400"/>
              </a:spcBef>
            </a:pPr>
            <a:r>
              <a:rPr lang="en-US" dirty="0"/>
              <a:t>Backflow Prevention</a:t>
            </a:r>
          </a:p>
          <a:p>
            <a:pPr marL="457200" indent="-457200">
              <a:spcBef>
                <a:spcPts val="2400"/>
              </a:spcBef>
              <a:buFont typeface="Arial" panose="020B0604020202020204" pitchFamily="34" charset="0"/>
              <a:buChar char="•"/>
            </a:pPr>
            <a:r>
              <a:rPr lang="en-US" sz="2600" b="0" dirty="0"/>
              <a:t>Vacuum breaker</a:t>
            </a:r>
          </a:p>
          <a:p>
            <a:pPr marL="457200" indent="-457200">
              <a:spcBef>
                <a:spcPts val="2400"/>
              </a:spcBef>
              <a:buFont typeface="Arial" panose="020B0604020202020204" pitchFamily="34" charset="0"/>
              <a:buChar char="•"/>
            </a:pPr>
            <a:r>
              <a:rPr lang="en-US" sz="2600" b="0" dirty="0"/>
              <a:t>Air gap </a:t>
            </a:r>
          </a:p>
        </p:txBody>
      </p:sp>
      <p:pic>
        <p:nvPicPr>
          <p:cNvPr id="8" name="Picture Placeholder 7" descr="A vacuum breaker connected to a faucet">
            <a:extLst>
              <a:ext uri="{FF2B5EF4-FFF2-40B4-BE49-F238E27FC236}">
                <a16:creationId xmlns:a16="http://schemas.microsoft.com/office/drawing/2014/main" id="{3E671980-6922-4FF3-A7F6-5F2C109B8F4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509" r="16509"/>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18</a:t>
            </a:fld>
            <a:endParaRPr lang="en-US"/>
          </a:p>
        </p:txBody>
      </p:sp>
    </p:spTree>
    <p:extLst>
      <p:ext uri="{BB962C8B-B14F-4D97-AF65-F5344CB8AC3E}">
        <p14:creationId xmlns:p14="http://schemas.microsoft.com/office/powerpoint/2010/main" val="2236996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Plumbing Continued </a:t>
            </a:r>
          </a:p>
        </p:txBody>
      </p:sp>
      <p:sp>
        <p:nvSpPr>
          <p:cNvPr id="4" name="Content Placeholder 3"/>
          <p:cNvSpPr>
            <a:spLocks noGrp="1"/>
          </p:cNvSpPr>
          <p:nvPr>
            <p:ph sz="half" idx="1"/>
          </p:nvPr>
        </p:nvSpPr>
        <p:spPr/>
        <p:txBody>
          <a:bodyPr>
            <a:normAutofit/>
          </a:bodyPr>
          <a:lstStyle/>
          <a:p>
            <a:pPr marL="457200" indent="-457200">
              <a:buFont typeface="Arial" panose="020B0604020202020204" pitchFamily="34" charset="0"/>
              <a:buChar char="•"/>
            </a:pPr>
            <a:r>
              <a:rPr lang="en-US" sz="2600" b="0" dirty="0"/>
              <a:t>Grease traps can be installed to prevent drain blockage.</a:t>
            </a:r>
          </a:p>
          <a:p>
            <a:pPr marL="457200" indent="-457200">
              <a:buFont typeface="Arial" panose="020B0604020202020204" pitchFamily="34" charset="0"/>
              <a:buChar char="•"/>
            </a:pPr>
            <a:r>
              <a:rPr lang="en-US" sz="2600" b="0" dirty="0"/>
              <a:t>Check pipes regularly so they do not leak and contaminate food. </a:t>
            </a:r>
          </a:p>
          <a:p>
            <a:pPr marL="457200" indent="-457200">
              <a:buFont typeface="Arial" panose="020B0604020202020204" pitchFamily="34" charset="0"/>
              <a:buChar char="•"/>
            </a:pPr>
            <a:r>
              <a:rPr lang="en-US" sz="2600" b="0" dirty="0"/>
              <a:t>Prevent sewage and wastewater from contaminating food and food-contact surfaces.</a:t>
            </a:r>
          </a:p>
        </p:txBody>
      </p:sp>
      <p:pic>
        <p:nvPicPr>
          <p:cNvPr id="9" name="Picture Placeholder 8" descr="A grease trap on the floor of an operation near a sink">
            <a:extLst>
              <a:ext uri="{FF2B5EF4-FFF2-40B4-BE49-F238E27FC236}">
                <a16:creationId xmlns:a16="http://schemas.microsoft.com/office/drawing/2014/main" id="{4411079C-0ABC-4AF6-8BF5-77C2032B464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19</a:t>
            </a:fld>
            <a:endParaRPr lang="en-US"/>
          </a:p>
        </p:txBody>
      </p:sp>
    </p:spTree>
    <p:extLst>
      <p:ext uri="{BB962C8B-B14F-4D97-AF65-F5344CB8AC3E}">
        <p14:creationId xmlns:p14="http://schemas.microsoft.com/office/powerpoint/2010/main" val="102778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lstStyle/>
          <a:p>
            <a:pPr marL="457200" indent="-457200">
              <a:buFont typeface="Arial" panose="020B0604020202020204" pitchFamily="34" charset="0"/>
              <a:buChar char="•"/>
            </a:pPr>
            <a:r>
              <a:rPr lang="en-US" b="0" i="0" dirty="0">
                <a:effectLst/>
                <a:latin typeface="Arial" panose="020B0604020202020204" pitchFamily="34" charset="0"/>
              </a:rPr>
              <a:t>Describe the proper operation of facilities and equipment.</a:t>
            </a:r>
          </a:p>
          <a:p>
            <a:pPr marL="457200" indent="-457200">
              <a:buFont typeface="Arial" panose="020B0604020202020204" pitchFamily="34" charset="0"/>
              <a:buChar char="•"/>
            </a:pPr>
            <a:r>
              <a:rPr lang="en-US" b="0" i="0" dirty="0">
                <a:effectLst/>
                <a:latin typeface="Arial" panose="020B0604020202020204" pitchFamily="34" charset="0"/>
              </a:rPr>
              <a:t>Explain requirements for installing equipment.</a:t>
            </a:r>
          </a:p>
          <a:p>
            <a:pPr marL="457200" indent="-457200">
              <a:buFont typeface="Arial" panose="020B0604020202020204" pitchFamily="34" charset="0"/>
              <a:buChar char="•"/>
            </a:pPr>
            <a:r>
              <a:rPr lang="en-US" b="0" i="0" dirty="0">
                <a:effectLst/>
                <a:latin typeface="Arial" panose="020B0604020202020204" pitchFamily="34" charset="0"/>
              </a:rPr>
              <a:t>Identify requirements for handwashing sinks and accessibility.</a:t>
            </a:r>
          </a:p>
          <a:p>
            <a:pPr marL="457200" indent="-457200">
              <a:buFont typeface="Arial" panose="020B0604020202020204" pitchFamily="34" charset="0"/>
              <a:buChar char="•"/>
            </a:pPr>
            <a:r>
              <a:rPr lang="en-US" b="0" i="0" dirty="0">
                <a:effectLst/>
                <a:latin typeface="Arial" panose="020B0604020202020204" pitchFamily="34" charset="0"/>
              </a:rPr>
              <a:t>List requirements for proper garbage and biohazard removal.</a:t>
            </a:r>
          </a:p>
          <a:p>
            <a:pPr marL="457200" indent="-457200">
              <a:buFont typeface="Arial" panose="020B0604020202020204" pitchFamily="34" charset="0"/>
              <a:buChar char="•"/>
            </a:pPr>
            <a:r>
              <a:rPr lang="en-US" b="0" i="0" dirty="0">
                <a:effectLst/>
                <a:latin typeface="Arial" panose="020B0604020202020204" pitchFamily="34" charset="0"/>
              </a:rPr>
              <a:t>Identify whether equipment meets approved standards for foodservice equipment.</a:t>
            </a:r>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128731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Lighting and Ventilation </a:t>
            </a:r>
          </a:p>
        </p:txBody>
      </p:sp>
      <p:sp>
        <p:nvSpPr>
          <p:cNvPr id="7" name="Content Placeholder 6">
            <a:extLst>
              <a:ext uri="{FF2B5EF4-FFF2-40B4-BE49-F238E27FC236}">
                <a16:creationId xmlns:a16="http://schemas.microsoft.com/office/drawing/2014/main" id="{BE9E9DA1-7AD9-4395-9DC4-E4E02B21B275}"/>
              </a:ext>
            </a:extLst>
          </p:cNvPr>
          <p:cNvSpPr>
            <a:spLocks noGrp="1"/>
          </p:cNvSpPr>
          <p:nvPr>
            <p:ph idx="1"/>
          </p:nvPr>
        </p:nvSpPr>
        <p:spPr/>
        <p:txBody>
          <a:bodyPr>
            <a:normAutofit lnSpcReduction="10000"/>
          </a:bodyPr>
          <a:lstStyle/>
          <a:p>
            <a:r>
              <a:rPr lang="en-US" dirty="0"/>
              <a:t>Lighting</a:t>
            </a:r>
          </a:p>
          <a:p>
            <a:pPr marL="457200" indent="-457200">
              <a:spcBef>
                <a:spcPts val="2400"/>
              </a:spcBef>
              <a:buFont typeface="Arial" panose="020B0604020202020204" pitchFamily="34" charset="0"/>
              <a:buChar char="•"/>
            </a:pPr>
            <a:r>
              <a:rPr lang="en-US" b="0" dirty="0"/>
              <a:t>Measured in foot-candles or lux</a:t>
            </a:r>
          </a:p>
          <a:p>
            <a:pPr marL="457200" indent="-457200">
              <a:spcBef>
                <a:spcPts val="2400"/>
              </a:spcBef>
              <a:buFont typeface="Arial" panose="020B0604020202020204" pitchFamily="34" charset="0"/>
              <a:buChar char="•"/>
            </a:pPr>
            <a:r>
              <a:rPr lang="en-US" b="0" dirty="0"/>
              <a:t>Different areas have different lighting-intensity requirements.</a:t>
            </a:r>
          </a:p>
          <a:p>
            <a:r>
              <a:rPr lang="en-US" dirty="0"/>
              <a:t>Ventilation</a:t>
            </a:r>
          </a:p>
          <a:p>
            <a:pPr marL="457200" indent="-457200">
              <a:spcBef>
                <a:spcPts val="2400"/>
              </a:spcBef>
              <a:buFont typeface="Arial" panose="020B0604020202020204" pitchFamily="34" charset="0"/>
              <a:buChar char="•"/>
            </a:pPr>
            <a:r>
              <a:rPr lang="en-US" b="0" dirty="0"/>
              <a:t>Improves the air inside the operation</a:t>
            </a:r>
          </a:p>
          <a:p>
            <a:pPr marL="457200" indent="-457200">
              <a:spcBef>
                <a:spcPts val="2400"/>
              </a:spcBef>
              <a:buFont typeface="Arial" panose="020B0604020202020204" pitchFamily="34" charset="0"/>
              <a:buChar char="•"/>
            </a:pPr>
            <a:r>
              <a:rPr lang="en-US" b="0" dirty="0"/>
              <a:t>Clean and maintain ventilation systems according to the manufacturer’s recommendations. </a:t>
            </a:r>
          </a:p>
          <a:p>
            <a:pPr marL="457200" indent="-457200">
              <a:buFont typeface="Arial" panose="020B0604020202020204" pitchFamily="34" charset="0"/>
              <a:buChar char="•"/>
            </a:pPr>
            <a:endParaRPr lang="en-US" dirty="0"/>
          </a:p>
        </p:txBody>
      </p:sp>
      <p:sp>
        <p:nvSpPr>
          <p:cNvPr id="6" name="Slide Number Placeholder 5"/>
          <p:cNvSpPr>
            <a:spLocks noGrp="1"/>
          </p:cNvSpPr>
          <p:nvPr>
            <p:ph type="sldNum" sz="quarter" idx="4"/>
          </p:nvPr>
        </p:nvSpPr>
        <p:spPr/>
        <p:txBody>
          <a:bodyPr/>
          <a:lstStyle/>
          <a:p>
            <a:fld id="{BF568A59-ACA4-4C70-9252-AAB755DA2F6B}" type="slidenum">
              <a:rPr lang="en-US" smtClean="0"/>
              <a:pPr/>
              <a:t>20</a:t>
            </a:fld>
            <a:endParaRPr lang="en-US"/>
          </a:p>
        </p:txBody>
      </p:sp>
    </p:spTree>
    <p:extLst>
      <p:ext uri="{BB962C8B-B14F-4D97-AF65-F5344CB8AC3E}">
        <p14:creationId xmlns:p14="http://schemas.microsoft.com/office/powerpoint/2010/main" val="388308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12EF4C-9CB1-4D67-98C5-D529E9930C45}"/>
              </a:ext>
            </a:extLst>
          </p:cNvPr>
          <p:cNvSpPr>
            <a:spLocks noGrp="1"/>
          </p:cNvSpPr>
          <p:nvPr>
            <p:ph type="title"/>
          </p:nvPr>
        </p:nvSpPr>
        <p:spPr/>
        <p:txBody>
          <a:bodyPr/>
          <a:lstStyle/>
          <a:p>
            <a:r>
              <a:rPr lang="en-US" dirty="0"/>
              <a:t>Garbage </a:t>
            </a:r>
          </a:p>
        </p:txBody>
      </p:sp>
      <p:sp>
        <p:nvSpPr>
          <p:cNvPr id="8" name="Content Placeholder 7">
            <a:extLst>
              <a:ext uri="{FF2B5EF4-FFF2-40B4-BE49-F238E27FC236}">
                <a16:creationId xmlns:a16="http://schemas.microsoft.com/office/drawing/2014/main" id="{91554553-3819-45A1-8E0F-8540ACF60830}"/>
              </a:ext>
            </a:extLst>
          </p:cNvPr>
          <p:cNvSpPr>
            <a:spLocks noGrp="1"/>
          </p:cNvSpPr>
          <p:nvPr>
            <p:ph sz="half" idx="1"/>
          </p:nvPr>
        </p:nvSpPr>
        <p:spPr>
          <a:xfrm>
            <a:off x="612648" y="1554480"/>
            <a:ext cx="7552944" cy="4351338"/>
          </a:xfrm>
        </p:spPr>
        <p:txBody>
          <a:bodyPr>
            <a:normAutofit/>
          </a:bodyPr>
          <a:lstStyle/>
          <a:p>
            <a:pPr marL="457200" indent="-457200">
              <a:spcBef>
                <a:spcPts val="2400"/>
              </a:spcBef>
              <a:buFont typeface="Arial" panose="020B0604020202020204" pitchFamily="34" charset="0"/>
              <a:buChar char="•"/>
            </a:pPr>
            <a:r>
              <a:rPr lang="en-US" sz="2600" b="0" dirty="0"/>
              <a:t>Remove from prep areas quickly. </a:t>
            </a:r>
          </a:p>
          <a:p>
            <a:pPr marL="457200" indent="-457200">
              <a:spcBef>
                <a:spcPts val="2400"/>
              </a:spcBef>
              <a:buFont typeface="Arial" panose="020B0604020202020204" pitchFamily="34" charset="0"/>
              <a:buChar char="•"/>
            </a:pPr>
            <a:r>
              <a:rPr lang="en-US" sz="2600" b="0" dirty="0"/>
              <a:t>Clean garbage containers frequently. </a:t>
            </a:r>
          </a:p>
          <a:p>
            <a:pPr marL="457200" indent="-457200">
              <a:spcBef>
                <a:spcPts val="2400"/>
              </a:spcBef>
              <a:buFont typeface="Arial" panose="020B0604020202020204" pitchFamily="34" charset="0"/>
              <a:buChar char="•"/>
            </a:pPr>
            <a:r>
              <a:rPr lang="en-US" sz="2600" b="0" dirty="0"/>
              <a:t>Indoor containers must be leakproof, waterproof, and pest-proof.</a:t>
            </a:r>
          </a:p>
          <a:p>
            <a:pPr marL="457200" indent="-457200">
              <a:spcBef>
                <a:spcPts val="2400"/>
              </a:spcBef>
              <a:buFont typeface="Arial" panose="020B0604020202020204" pitchFamily="34" charset="0"/>
              <a:buChar char="•"/>
            </a:pPr>
            <a:r>
              <a:rPr lang="en-US" sz="2600" b="0" dirty="0"/>
              <a:t>Store waste and recyclables separately from food and food-contact surfaces.</a:t>
            </a:r>
          </a:p>
          <a:p>
            <a:pPr marL="457200" indent="-457200">
              <a:spcBef>
                <a:spcPts val="2400"/>
              </a:spcBef>
              <a:buFont typeface="Arial" panose="020B0604020202020204" pitchFamily="34" charset="0"/>
              <a:buChar char="•"/>
            </a:pPr>
            <a:r>
              <a:rPr lang="en-US" sz="2600" b="0" dirty="0"/>
              <a:t>Place outdoor containers on smooth, durable, nonabsorbent surfaces. </a:t>
            </a:r>
          </a:p>
          <a:p>
            <a:endParaRPr lang="en-US" dirty="0"/>
          </a:p>
          <a:p>
            <a:endParaRPr lang="en-US" dirty="0"/>
          </a:p>
        </p:txBody>
      </p:sp>
      <p:pic>
        <p:nvPicPr>
          <p:cNvPr id="11" name="Picture Placeholder 10" descr="A dumpster set on a concrete slab">
            <a:extLst>
              <a:ext uri="{FF2B5EF4-FFF2-40B4-BE49-F238E27FC236}">
                <a16:creationId xmlns:a16="http://schemas.microsoft.com/office/drawing/2014/main" id="{02B0A081-8B7D-4CDE-B801-7EEBB472121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6" name="Slide Number Placeholder 5"/>
          <p:cNvSpPr>
            <a:spLocks noGrp="1"/>
          </p:cNvSpPr>
          <p:nvPr>
            <p:ph type="sldNum" sz="quarter" idx="4"/>
          </p:nvPr>
        </p:nvSpPr>
        <p:spPr/>
        <p:txBody>
          <a:bodyPr/>
          <a:lstStyle/>
          <a:p>
            <a:fld id="{BF568A59-ACA4-4C70-9252-AAB755DA2F6B}" type="slidenum">
              <a:rPr lang="en-US" smtClean="0"/>
              <a:pPr/>
              <a:t>21</a:t>
            </a:fld>
            <a:endParaRPr lang="en-US"/>
          </a:p>
        </p:txBody>
      </p:sp>
    </p:spTree>
    <p:extLst>
      <p:ext uri="{BB962C8B-B14F-4D97-AF65-F5344CB8AC3E}">
        <p14:creationId xmlns:p14="http://schemas.microsoft.com/office/powerpoint/2010/main" val="202474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417320"/>
            <a:ext cx="10972800" cy="4465320"/>
          </a:xfrm>
        </p:spPr>
        <p:txBody>
          <a:bodyPr>
            <a:noAutofit/>
          </a:bodyPr>
          <a:lstStyle/>
          <a:p>
            <a:pPr>
              <a:spcBef>
                <a:spcPts val="1800"/>
              </a:spcBef>
            </a:pPr>
            <a:r>
              <a:rPr lang="en-US" sz="2400" b="0" dirty="0"/>
              <a:t>What is one of the most important considerations when choosing flooring for food-preparation areas? </a:t>
            </a:r>
          </a:p>
          <a:p>
            <a:pPr>
              <a:spcBef>
                <a:spcPts val="1800"/>
              </a:spcBef>
            </a:pPr>
            <a:r>
              <a:rPr lang="en-US" sz="2400" b="0" dirty="0"/>
              <a:t>What action must be taken in the event of a backup of raw sewage in an operation? </a:t>
            </a:r>
          </a:p>
          <a:p>
            <a:pPr>
              <a:spcBef>
                <a:spcPts val="1800"/>
              </a:spcBef>
            </a:pPr>
            <a:r>
              <a:rPr lang="en-US" sz="2400" b="0" dirty="0"/>
              <a:t>What actions can be taken to control contamination from garbage in an operation? </a:t>
            </a:r>
          </a:p>
          <a:p>
            <a:pPr>
              <a:spcBef>
                <a:spcPts val="1800"/>
              </a:spcBef>
            </a:pPr>
            <a:r>
              <a:rPr lang="en-US" sz="2400" b="0" dirty="0"/>
              <a:t>What can be done to prevent backflow in an operation? </a:t>
            </a:r>
          </a:p>
          <a:p>
            <a:pPr>
              <a:spcBef>
                <a:spcPts val="1800"/>
              </a:spcBef>
            </a:pPr>
            <a:r>
              <a:rPr lang="en-US" sz="2400" b="0" dirty="0"/>
              <a:t>What are some approved water sources for an operation? What are the testing requirements for nonpublic water systems? </a:t>
            </a:r>
          </a:p>
          <a:p>
            <a:pPr>
              <a:spcBef>
                <a:spcPts val="1800"/>
              </a:spcBef>
            </a:pPr>
            <a:r>
              <a:rPr lang="en-US" sz="2400" b="0" dirty="0"/>
              <a:t>What are the requirements of a handwashing station? In what areas of an operation are handwashing stations required?</a:t>
            </a:r>
          </a:p>
        </p:txBody>
      </p:sp>
      <p:sp>
        <p:nvSpPr>
          <p:cNvPr id="4" name="Slide Number Placeholder 3"/>
          <p:cNvSpPr>
            <a:spLocks noGrp="1"/>
          </p:cNvSpPr>
          <p:nvPr>
            <p:ph type="sldNum" sz="quarter" idx="4"/>
          </p:nvPr>
        </p:nvSpPr>
        <p:spPr/>
        <p:txBody>
          <a:bodyPr/>
          <a:lstStyle/>
          <a:p>
            <a:fld id="{BF568A59-ACA4-4C70-9252-AAB755DA2F6B}" type="slidenum">
              <a:rPr lang="en-US" smtClean="0"/>
              <a:pPr/>
              <a:t>22</a:t>
            </a:fld>
            <a:endParaRPr lang="en-US"/>
          </a:p>
        </p:txBody>
      </p:sp>
    </p:spTree>
    <p:extLst>
      <p:ext uri="{BB962C8B-B14F-4D97-AF65-F5344CB8AC3E}">
        <p14:creationId xmlns:p14="http://schemas.microsoft.com/office/powerpoint/2010/main" val="257722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11.1 Designing a Safe Operation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a:xfrm>
            <a:off x="612647" y="1554480"/>
            <a:ext cx="5637681" cy="4351338"/>
          </a:xfrm>
        </p:spPr>
        <p:txBody>
          <a:bodyPr>
            <a:normAutofit/>
          </a:bodyPr>
          <a:lstStyle/>
          <a:p>
            <a:pPr>
              <a:spcBef>
                <a:spcPts val="2000"/>
              </a:spcBef>
            </a:pPr>
            <a:r>
              <a:rPr lang="en-US" dirty="0"/>
              <a:t>Construction Plan Review</a:t>
            </a:r>
          </a:p>
          <a:p>
            <a:pPr>
              <a:spcBef>
                <a:spcPts val="2000"/>
              </a:spcBef>
            </a:pPr>
            <a:r>
              <a:rPr lang="en-US" sz="2600" b="0" dirty="0"/>
              <a:t>Construction plans require approval from the regulatory authority. </a:t>
            </a:r>
          </a:p>
          <a:p>
            <a:pPr marL="457200" indent="-457200">
              <a:spcBef>
                <a:spcPts val="2000"/>
              </a:spcBef>
              <a:buFont typeface="Arial" panose="020B0604020202020204" pitchFamily="34" charset="0"/>
              <a:buChar char="•"/>
            </a:pPr>
            <a:r>
              <a:rPr lang="en-US" sz="2600" b="0" dirty="0"/>
              <a:t>Ensures design meets requirements.</a:t>
            </a:r>
          </a:p>
          <a:p>
            <a:pPr marL="457200" indent="-457200">
              <a:spcBef>
                <a:spcPts val="2000"/>
              </a:spcBef>
              <a:buFont typeface="Arial" panose="020B0604020202020204" pitchFamily="34" charset="0"/>
              <a:buChar char="•"/>
            </a:pPr>
            <a:r>
              <a:rPr lang="en-US" sz="2600" b="0" dirty="0"/>
              <a:t>Ensures the safe flow of food.</a:t>
            </a:r>
          </a:p>
          <a:p>
            <a:pPr marL="457200" indent="-457200">
              <a:spcBef>
                <a:spcPts val="2000"/>
              </a:spcBef>
              <a:buFont typeface="Arial" panose="020B0604020202020204" pitchFamily="34" charset="0"/>
              <a:buChar char="•"/>
            </a:pPr>
            <a:r>
              <a:rPr lang="en-US" sz="2600" b="0" dirty="0"/>
              <a:t>Can save time and money.</a:t>
            </a:r>
          </a:p>
        </p:txBody>
      </p:sp>
      <p:pic>
        <p:nvPicPr>
          <p:cNvPr id="7" name="Picture Placeholder 6" descr="A manager with a laptop seated at a table and conversing with a representative from the regulatory authority">
            <a:extLst>
              <a:ext uri="{FF2B5EF4-FFF2-40B4-BE49-F238E27FC236}">
                <a16:creationId xmlns:a16="http://schemas.microsoft.com/office/drawing/2014/main" id="{F0687223-D001-4897-880C-391B842CBEB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306" r="10306"/>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389071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Layout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lstStyle/>
          <a:p>
            <a:r>
              <a:rPr lang="en-US" dirty="0"/>
              <a:t>A well-designed kitchen: </a:t>
            </a:r>
          </a:p>
          <a:p>
            <a:pPr marL="457200" indent="-457200">
              <a:buFont typeface="Arial" panose="020B0604020202020204" pitchFamily="34" charset="0"/>
              <a:buChar char="•"/>
            </a:pPr>
            <a:r>
              <a:rPr lang="en-US" b="0" dirty="0"/>
              <a:t>has a workflow that minimizes the time food is in the temperature danger zone and how often it is handled, </a:t>
            </a:r>
          </a:p>
          <a:p>
            <a:pPr marL="457200" indent="-457200">
              <a:buFont typeface="Arial" panose="020B0604020202020204" pitchFamily="34" charset="0"/>
              <a:buChar char="•"/>
            </a:pPr>
            <a:r>
              <a:rPr lang="en-US" b="0" dirty="0"/>
              <a:t>positions equipment to minimize opportunities for cross-contamination </a:t>
            </a:r>
          </a:p>
          <a:p>
            <a:pPr marL="457200" indent="-457200">
              <a:buFont typeface="Arial" panose="020B0604020202020204" pitchFamily="34" charset="0"/>
              <a:buChar char="•"/>
            </a:pPr>
            <a:r>
              <a:rPr lang="en-US" b="0" dirty="0"/>
              <a:t>makes equipment accessible for regular cleaning. </a:t>
            </a:r>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411454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Materials for Interior Construction</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p:txBody>
          <a:bodyPr>
            <a:normAutofit/>
          </a:bodyPr>
          <a:lstStyle/>
          <a:p>
            <a:r>
              <a:rPr lang="en-US" dirty="0"/>
              <a:t>Each area of the operation will have its own flooring needs. </a:t>
            </a:r>
          </a:p>
          <a:p>
            <a:r>
              <a:rPr lang="en-US" dirty="0"/>
              <a:t>Nonporous, resilient flooring</a:t>
            </a:r>
          </a:p>
          <a:p>
            <a:pPr marL="457200" indent="-457200">
              <a:spcBef>
                <a:spcPts val="1800"/>
              </a:spcBef>
              <a:buFont typeface="Arial" panose="020B0604020202020204" pitchFamily="34" charset="0"/>
              <a:buChar char="•"/>
            </a:pPr>
            <a:r>
              <a:rPr lang="en-US" sz="2600" b="0" dirty="0"/>
              <a:t>Examples: vinyl or rubber tiles</a:t>
            </a:r>
          </a:p>
          <a:p>
            <a:pPr marL="457200" indent="-457200">
              <a:spcBef>
                <a:spcPts val="1800"/>
              </a:spcBef>
              <a:buFont typeface="Arial" panose="020B0604020202020204" pitchFamily="34" charset="0"/>
              <a:buChar char="•"/>
            </a:pPr>
            <a:r>
              <a:rPr lang="en-US" sz="2600" b="0" dirty="0"/>
              <a:t>Slippery when wet</a:t>
            </a:r>
          </a:p>
          <a:p>
            <a:pPr marL="457200" indent="-457200">
              <a:spcBef>
                <a:spcPts val="1800"/>
              </a:spcBef>
              <a:buFont typeface="Arial" panose="020B0604020202020204" pitchFamily="34" charset="0"/>
              <a:buChar char="•"/>
            </a:pPr>
            <a:r>
              <a:rPr lang="en-US" sz="2600" b="0" dirty="0"/>
              <a:t>Good for locker rooms and offices</a:t>
            </a:r>
          </a:p>
          <a:p>
            <a:pPr marL="457200" indent="-457200">
              <a:buFont typeface="Arial" panose="020B0604020202020204" pitchFamily="34" charset="0"/>
              <a:buChar char="•"/>
            </a:pPr>
            <a:endParaRPr lang="en-US" dirty="0"/>
          </a:p>
          <a:p>
            <a:endParaRPr lang="en-US" dirty="0"/>
          </a:p>
          <a:p>
            <a:endParaRPr lang="en-US" dirty="0"/>
          </a:p>
        </p:txBody>
      </p:sp>
      <p:pic>
        <p:nvPicPr>
          <p:cNvPr id="7" name="Picture Placeholder 6" descr="A food handler mopping a kitchen floor covered with vinyl tile, with two tiles that appear to have been replaced">
            <a:extLst>
              <a:ext uri="{FF2B5EF4-FFF2-40B4-BE49-F238E27FC236}">
                <a16:creationId xmlns:a16="http://schemas.microsoft.com/office/drawing/2014/main" id="{B92D9456-BDFD-4107-8BFA-E5156662A7B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092" b="5092"/>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292779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Flooring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normAutofit fontScale="92500"/>
          </a:bodyPr>
          <a:lstStyle/>
          <a:p>
            <a:pPr>
              <a:spcBef>
                <a:spcPts val="2400"/>
              </a:spcBef>
            </a:pPr>
            <a:r>
              <a:rPr lang="en-US" sz="3000" dirty="0"/>
              <a:t>Hard-surface flooring</a:t>
            </a:r>
          </a:p>
          <a:p>
            <a:pPr marL="457200" indent="-457200">
              <a:spcBef>
                <a:spcPts val="2400"/>
              </a:spcBef>
              <a:buFont typeface="Arial" panose="020B0604020202020204" pitchFamily="34" charset="0"/>
              <a:buChar char="•"/>
            </a:pPr>
            <a:r>
              <a:rPr lang="en-US" b="0" dirty="0"/>
              <a:t>Examples: marble, quarry tiles, wood </a:t>
            </a:r>
          </a:p>
          <a:p>
            <a:pPr marL="457200" indent="-457200">
              <a:spcBef>
                <a:spcPts val="2400"/>
              </a:spcBef>
              <a:buFont typeface="Arial" panose="020B0604020202020204" pitchFamily="34" charset="0"/>
              <a:buChar char="•"/>
            </a:pPr>
            <a:r>
              <a:rPr lang="en-US" b="0" dirty="0"/>
              <a:t>Good for public restrooms and high-dirt areas</a:t>
            </a:r>
          </a:p>
          <a:p>
            <a:pPr>
              <a:spcBef>
                <a:spcPts val="2400"/>
              </a:spcBef>
            </a:pPr>
            <a:r>
              <a:rPr lang="en-US" sz="3000" dirty="0"/>
              <a:t>Carpeting</a:t>
            </a:r>
          </a:p>
          <a:p>
            <a:pPr marL="457200" indent="-457200">
              <a:spcBef>
                <a:spcPts val="2400"/>
              </a:spcBef>
              <a:buFont typeface="Arial" panose="020B0604020202020204" pitchFamily="34" charset="0"/>
              <a:buChar char="•"/>
            </a:pPr>
            <a:r>
              <a:rPr lang="en-US" b="0" dirty="0"/>
              <a:t>Not recommended for high-dirt areas </a:t>
            </a:r>
          </a:p>
        </p:txBody>
      </p:sp>
      <p:sp>
        <p:nvSpPr>
          <p:cNvPr id="5" name="Content Placeholder 4">
            <a:extLst>
              <a:ext uri="{FF2B5EF4-FFF2-40B4-BE49-F238E27FC236}">
                <a16:creationId xmlns:a16="http://schemas.microsoft.com/office/drawing/2014/main" id="{028A5948-2699-42ED-A462-7BB0AB5E1445}"/>
              </a:ext>
            </a:extLst>
          </p:cNvPr>
          <p:cNvSpPr>
            <a:spLocks noGrp="1"/>
          </p:cNvSpPr>
          <p:nvPr>
            <p:ph idx="10"/>
          </p:nvPr>
        </p:nvSpPr>
        <p:spPr/>
        <p:txBody>
          <a:bodyPr/>
          <a:lstStyle/>
          <a:p>
            <a:pPr>
              <a:spcBef>
                <a:spcPts val="2400"/>
              </a:spcBef>
            </a:pPr>
            <a:r>
              <a:rPr lang="en-US" dirty="0"/>
              <a:t>Special Flooring Needs </a:t>
            </a:r>
          </a:p>
          <a:p>
            <a:pPr marL="457200" indent="-457200">
              <a:spcBef>
                <a:spcPts val="2400"/>
              </a:spcBef>
              <a:buFont typeface="Arial" panose="020B0604020202020204" pitchFamily="34" charset="0"/>
              <a:buChar char="•"/>
            </a:pPr>
            <a:r>
              <a:rPr lang="en-US" sz="2600" b="0" dirty="0"/>
              <a:t>Use </a:t>
            </a:r>
            <a:r>
              <a:rPr lang="en-US" sz="2600" b="0" dirty="0">
                <a:solidFill>
                  <a:schemeClr val="bg2"/>
                </a:solidFill>
              </a:rPr>
              <a:t>non-slip</a:t>
            </a:r>
            <a:r>
              <a:rPr lang="en-US" sz="2600" b="0" dirty="0"/>
              <a:t> surfaces</a:t>
            </a:r>
          </a:p>
          <a:p>
            <a:pPr marL="457200" indent="-457200">
              <a:spcBef>
                <a:spcPts val="2400"/>
              </a:spcBef>
              <a:buFont typeface="Arial" panose="020B0604020202020204" pitchFamily="34" charset="0"/>
              <a:buChar char="•"/>
            </a:pPr>
            <a:r>
              <a:rPr lang="en-US" sz="2600" b="0" dirty="0"/>
              <a:t>Coving is required for resilient and hard-surface flooring materials </a:t>
            </a:r>
          </a:p>
          <a:p>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77696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080E73-5B96-4C19-B937-D29B535DFF8D}"/>
              </a:ext>
            </a:extLst>
          </p:cNvPr>
          <p:cNvSpPr>
            <a:spLocks noGrp="1"/>
          </p:cNvSpPr>
          <p:nvPr>
            <p:ph type="title"/>
          </p:nvPr>
        </p:nvSpPr>
        <p:spPr/>
        <p:txBody>
          <a:bodyPr/>
          <a:lstStyle/>
          <a:p>
            <a:r>
              <a:rPr lang="en-US" dirty="0"/>
              <a:t>Finishes for Interior Walling and Ceilings </a:t>
            </a:r>
          </a:p>
        </p:txBody>
      </p:sp>
      <p:sp>
        <p:nvSpPr>
          <p:cNvPr id="2" name="Content Placeholder 1">
            <a:extLst>
              <a:ext uri="{FF2B5EF4-FFF2-40B4-BE49-F238E27FC236}">
                <a16:creationId xmlns:a16="http://schemas.microsoft.com/office/drawing/2014/main" id="{5DCBAF5E-9A73-4305-B0DC-27B3AE16EA24}"/>
              </a:ext>
            </a:extLst>
          </p:cNvPr>
          <p:cNvSpPr>
            <a:spLocks noGrp="1"/>
          </p:cNvSpPr>
          <p:nvPr>
            <p:ph sz="half" idx="1"/>
          </p:nvPr>
        </p:nvSpPr>
        <p:spPr>
          <a:xfrm>
            <a:off x="612648" y="1554480"/>
            <a:ext cx="5632704" cy="4351338"/>
          </a:xfrm>
        </p:spPr>
        <p:txBody>
          <a:bodyPr>
            <a:normAutofit/>
          </a:bodyPr>
          <a:lstStyle/>
          <a:p>
            <a:r>
              <a:rPr lang="en-US" sz="3000" dirty="0"/>
              <a:t>Interior finishes should be:</a:t>
            </a:r>
          </a:p>
          <a:p>
            <a:pPr marL="457200" indent="-457200">
              <a:spcBef>
                <a:spcPts val="2400"/>
              </a:spcBef>
              <a:buFont typeface="Arial" panose="020B0604020202020204" pitchFamily="34" charset="0"/>
              <a:buChar char="•"/>
            </a:pPr>
            <a:r>
              <a:rPr lang="en-US" sz="2600" b="0" dirty="0"/>
              <a:t>Smooth</a:t>
            </a:r>
          </a:p>
          <a:p>
            <a:pPr marL="457200" indent="-457200">
              <a:spcBef>
                <a:spcPts val="2400"/>
              </a:spcBef>
              <a:buFont typeface="Arial" panose="020B0604020202020204" pitchFamily="34" charset="0"/>
              <a:buChar char="•"/>
            </a:pPr>
            <a:r>
              <a:rPr lang="en-US" sz="2600" b="0" dirty="0"/>
              <a:t>Nonabsorbent</a:t>
            </a:r>
          </a:p>
          <a:p>
            <a:pPr marL="457200" indent="-457200">
              <a:spcBef>
                <a:spcPts val="2400"/>
              </a:spcBef>
              <a:buFont typeface="Arial" panose="020B0604020202020204" pitchFamily="34" charset="0"/>
              <a:buChar char="•"/>
            </a:pPr>
            <a:r>
              <a:rPr lang="en-US" sz="2600" b="0" dirty="0"/>
              <a:t>Durable</a:t>
            </a:r>
          </a:p>
          <a:p>
            <a:pPr marL="457200" indent="-457200">
              <a:spcBef>
                <a:spcPts val="2400"/>
              </a:spcBef>
              <a:buFont typeface="Arial" panose="020B0604020202020204" pitchFamily="34" charset="0"/>
              <a:buChar char="•"/>
            </a:pPr>
            <a:r>
              <a:rPr lang="en-US" sz="2600" b="0" dirty="0"/>
              <a:t>Easy to clean</a:t>
            </a:r>
          </a:p>
          <a:p>
            <a:endParaRPr lang="en-US" dirty="0"/>
          </a:p>
        </p:txBody>
      </p:sp>
      <p:pic>
        <p:nvPicPr>
          <p:cNvPr id="9" name="Picture Placeholder 8" descr="An employee cleaning a ceramic tile wall in a cooking area with a scrub brush">
            <a:extLst>
              <a:ext uri="{FF2B5EF4-FFF2-40B4-BE49-F238E27FC236}">
                <a16:creationId xmlns:a16="http://schemas.microsoft.com/office/drawing/2014/main" id="{EBA827DE-604F-445C-BDDE-576CFB71A64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444" r="1044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195920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 Considerations for Other Areas </a:t>
            </a:r>
          </a:p>
        </p:txBody>
      </p:sp>
      <p:sp>
        <p:nvSpPr>
          <p:cNvPr id="3" name="Content Placeholder 2"/>
          <p:cNvSpPr>
            <a:spLocks noGrp="1"/>
          </p:cNvSpPr>
          <p:nvPr>
            <p:ph idx="1"/>
          </p:nvPr>
        </p:nvSpPr>
        <p:spPr/>
        <p:txBody>
          <a:bodyPr>
            <a:normAutofit/>
          </a:bodyPr>
          <a:lstStyle/>
          <a:p>
            <a:pPr>
              <a:spcBef>
                <a:spcPts val="2400"/>
              </a:spcBef>
            </a:pPr>
            <a:r>
              <a:rPr lang="en-US" dirty="0"/>
              <a:t>Dry Storage </a:t>
            </a:r>
          </a:p>
          <a:p>
            <a:pPr marL="457200" indent="-457200">
              <a:spcBef>
                <a:spcPts val="2400"/>
              </a:spcBef>
              <a:buFont typeface="Arial" panose="020B0604020202020204" pitchFamily="34" charset="0"/>
              <a:buChar char="•"/>
            </a:pPr>
            <a:r>
              <a:rPr lang="en-US" sz="2600" b="0" dirty="0"/>
              <a:t>Construct with easy-to-clean materials.</a:t>
            </a:r>
          </a:p>
          <a:p>
            <a:pPr marL="457200" indent="-457200">
              <a:spcBef>
                <a:spcPts val="2400"/>
              </a:spcBef>
              <a:buFont typeface="Arial" panose="020B0604020202020204" pitchFamily="34" charset="0"/>
              <a:buChar char="•"/>
            </a:pPr>
            <a:r>
              <a:rPr lang="en-US" sz="2600" b="0" dirty="0"/>
              <a:t>Avoid direct sunlight.</a:t>
            </a:r>
          </a:p>
          <a:p>
            <a:pPr marL="457200" indent="-457200">
              <a:spcBef>
                <a:spcPts val="2400"/>
              </a:spcBef>
              <a:buFont typeface="Arial" panose="020B0604020202020204" pitchFamily="34" charset="0"/>
              <a:buChar char="•"/>
            </a:pPr>
            <a:r>
              <a:rPr lang="en-US" sz="2600" b="0" dirty="0"/>
              <a:t>Eliminate conduits.</a:t>
            </a:r>
          </a:p>
          <a:p>
            <a:pPr marL="457200" indent="-457200">
              <a:spcBef>
                <a:spcPts val="2400"/>
              </a:spcBef>
              <a:buFont typeface="Arial" panose="020B0604020202020204" pitchFamily="34" charset="0"/>
              <a:buChar char="•"/>
            </a:pPr>
            <a:r>
              <a:rPr lang="en-US" sz="2600" b="0" dirty="0"/>
              <a:t>Keep pests out by sealing cracks and installing screens.</a:t>
            </a:r>
          </a:p>
          <a:p>
            <a:endParaRPr lang="en-US" dirty="0"/>
          </a:p>
        </p:txBody>
      </p:sp>
      <p:sp>
        <p:nvSpPr>
          <p:cNvPr id="4" name="Content Placeholder 3">
            <a:extLst>
              <a:ext uri="{FF2B5EF4-FFF2-40B4-BE49-F238E27FC236}">
                <a16:creationId xmlns:a16="http://schemas.microsoft.com/office/drawing/2014/main" id="{9F6D03D2-6225-4CA8-89CC-D47AE20AFAAF}"/>
              </a:ext>
            </a:extLst>
          </p:cNvPr>
          <p:cNvSpPr>
            <a:spLocks noGrp="1"/>
          </p:cNvSpPr>
          <p:nvPr>
            <p:ph idx="10"/>
          </p:nvPr>
        </p:nvSpPr>
        <p:spPr>
          <a:xfrm>
            <a:off x="6400799" y="1554480"/>
            <a:ext cx="5428527" cy="4351338"/>
          </a:xfrm>
        </p:spPr>
        <p:txBody>
          <a:bodyPr>
            <a:normAutofit/>
          </a:bodyPr>
          <a:lstStyle/>
          <a:p>
            <a:pPr>
              <a:spcBef>
                <a:spcPts val="1800"/>
              </a:spcBef>
            </a:pPr>
            <a:r>
              <a:rPr lang="en-US" dirty="0"/>
              <a:t>Sinks and Handwashing </a:t>
            </a:r>
          </a:p>
          <a:p>
            <a:pPr>
              <a:spcBef>
                <a:spcPts val="1800"/>
              </a:spcBef>
            </a:pPr>
            <a:r>
              <a:rPr lang="en-US" sz="2600" b="0" dirty="0"/>
              <a:t>Handwashing stations are required</a:t>
            </a:r>
          </a:p>
          <a:p>
            <a:pPr marL="457200" indent="-457200">
              <a:spcBef>
                <a:spcPts val="1800"/>
              </a:spcBef>
              <a:buFont typeface="Arial" panose="020B0604020202020204" pitchFamily="34" charset="0"/>
              <a:buChar char="•"/>
            </a:pPr>
            <a:r>
              <a:rPr lang="en-US" sz="2600" b="0" dirty="0"/>
              <a:t>in or next to restrooms, </a:t>
            </a:r>
          </a:p>
          <a:p>
            <a:pPr marL="457200" indent="-457200">
              <a:spcBef>
                <a:spcPts val="1800"/>
              </a:spcBef>
              <a:buFont typeface="Arial" panose="020B0604020202020204" pitchFamily="34" charset="0"/>
              <a:buChar char="•"/>
            </a:pPr>
            <a:r>
              <a:rPr lang="en-US" sz="2600" b="0" dirty="0"/>
              <a:t>in food prep, service, and dishwashing areas. </a:t>
            </a:r>
          </a:p>
          <a:p>
            <a:pPr>
              <a:spcBef>
                <a:spcPts val="1800"/>
              </a:spcBef>
            </a:pPr>
            <a:r>
              <a:rPr lang="en-US" sz="2600" b="0" dirty="0"/>
              <a:t>Use each sink for its intended purpose to prevent cross-contamination. </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8</a:t>
            </a:fld>
            <a:endParaRPr lang="en-US" dirty="0"/>
          </a:p>
        </p:txBody>
      </p:sp>
    </p:spTree>
    <p:extLst>
      <p:ext uri="{BB962C8B-B14F-4D97-AF65-F5344CB8AC3E}">
        <p14:creationId xmlns:p14="http://schemas.microsoft.com/office/powerpoint/2010/main" val="67128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Other Areas </a:t>
            </a:r>
          </a:p>
        </p:txBody>
      </p:sp>
      <p:sp>
        <p:nvSpPr>
          <p:cNvPr id="3" name="Content Placeholder 2"/>
          <p:cNvSpPr>
            <a:spLocks noGrp="1"/>
          </p:cNvSpPr>
          <p:nvPr>
            <p:ph idx="1"/>
          </p:nvPr>
        </p:nvSpPr>
        <p:spPr/>
        <p:txBody>
          <a:bodyPr>
            <a:normAutofit lnSpcReduction="10000"/>
          </a:bodyPr>
          <a:lstStyle/>
          <a:p>
            <a:pPr>
              <a:spcBef>
                <a:spcPts val="3000"/>
              </a:spcBef>
            </a:pPr>
            <a:r>
              <a:rPr lang="en-US" dirty="0"/>
              <a:t>Restrooms</a:t>
            </a:r>
          </a:p>
          <a:p>
            <a:pPr marL="457200" indent="-457200">
              <a:spcBef>
                <a:spcPts val="3000"/>
              </a:spcBef>
              <a:buFont typeface="Arial" panose="020B0604020202020204" pitchFamily="34" charset="0"/>
              <a:buChar char="•"/>
            </a:pPr>
            <a:r>
              <a:rPr lang="en-US" sz="2600" b="0" dirty="0"/>
              <a:t>Design so that patrons do not pass through prep areas to access.</a:t>
            </a:r>
          </a:p>
          <a:p>
            <a:pPr>
              <a:spcBef>
                <a:spcPts val="3000"/>
              </a:spcBef>
            </a:pPr>
            <a:r>
              <a:rPr lang="en-US" dirty="0"/>
              <a:t>Dressing Rooms and Lockers </a:t>
            </a:r>
          </a:p>
          <a:p>
            <a:pPr marL="457200" indent="-457200">
              <a:spcBef>
                <a:spcPts val="3000"/>
              </a:spcBef>
              <a:buFont typeface="Arial" panose="020B0604020202020204" pitchFamily="34" charset="0"/>
              <a:buChar char="•"/>
            </a:pPr>
            <a:r>
              <a:rPr lang="en-US" sz="2600" b="0" dirty="0"/>
              <a:t>Do not use areas for food prep, storage, or utensil washing. </a:t>
            </a:r>
          </a:p>
          <a:p>
            <a:endParaRPr lang="en-US" dirty="0"/>
          </a:p>
        </p:txBody>
      </p:sp>
      <p:sp>
        <p:nvSpPr>
          <p:cNvPr id="4" name="Content Placeholder 3">
            <a:extLst>
              <a:ext uri="{FF2B5EF4-FFF2-40B4-BE49-F238E27FC236}">
                <a16:creationId xmlns:a16="http://schemas.microsoft.com/office/drawing/2014/main" id="{7B42BD0E-4A0D-4DD9-8316-C4B5415AE722}"/>
              </a:ext>
            </a:extLst>
          </p:cNvPr>
          <p:cNvSpPr>
            <a:spLocks noGrp="1"/>
          </p:cNvSpPr>
          <p:nvPr>
            <p:ph idx="10"/>
          </p:nvPr>
        </p:nvSpPr>
        <p:spPr/>
        <p:txBody>
          <a:bodyPr/>
          <a:lstStyle/>
          <a:p>
            <a:r>
              <a:rPr lang="en-US" dirty="0"/>
              <a:t>Premises</a:t>
            </a:r>
          </a:p>
          <a:p>
            <a:pPr marL="457200" indent="-457200">
              <a:spcBef>
                <a:spcPts val="3000"/>
              </a:spcBef>
              <a:buFont typeface="Arial" panose="020B0604020202020204" pitchFamily="34" charset="0"/>
              <a:buChar char="•"/>
            </a:pPr>
            <a:r>
              <a:rPr lang="en-US" sz="2600" b="0" dirty="0"/>
              <a:t>Parking lots and walkways should be graded and surfaced. </a:t>
            </a:r>
          </a:p>
          <a:p>
            <a:pPr marL="457200" indent="-457200">
              <a:spcBef>
                <a:spcPts val="3000"/>
              </a:spcBef>
              <a:buFont typeface="Arial" panose="020B0604020202020204" pitchFamily="34" charset="0"/>
              <a:buChar char="•"/>
            </a:pPr>
            <a:r>
              <a:rPr lang="en-US" sz="2600" b="0" dirty="0"/>
              <a:t>Do not allow use for living or sleeping.</a:t>
            </a:r>
            <a:endParaRPr lang="en-US" sz="260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827917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437A6-CC0A-4CEB-81CA-126C691B6EEE}"/>
</file>

<file path=customXml/itemProps2.xml><?xml version="1.0" encoding="utf-8"?>
<ds:datastoreItem xmlns:ds="http://schemas.openxmlformats.org/officeDocument/2006/customXml" ds:itemID="{062FBE8D-2E26-45B4-8DEE-3EF3C8B9A67E}">
  <ds:schemaRefs>
    <ds:schemaRef ds:uri="670ae7cf-2779-4335-b55d-ddf3266fd9bb"/>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d9905d2b-a45b-4f19-8572-4568a650575a"/>
    <ds:schemaRef ds:uri="http://www.w3.org/XML/1998/namespace"/>
    <ds:schemaRef ds:uri="http://purl.org/dc/elements/1.1/"/>
    <ds:schemaRef ds:uri="0699a2d1-f722-4bc9-b681-3096a3e6fb5d"/>
    <ds:schemaRef ds:uri="39a14e40-c4a8-44a4-a127-e20d0e40849e"/>
    <ds:schemaRef ds:uri="025a8e30-16c8-46cc-8130-1c05399c7bac"/>
    <ds:schemaRef ds:uri="f94cd8c1-9eae-40b3-ad76-514c920d55f5"/>
  </ds:schemaRefs>
</ds:datastoreItem>
</file>

<file path=customXml/itemProps3.xml><?xml version="1.0" encoding="utf-8"?>
<ds:datastoreItem xmlns:ds="http://schemas.openxmlformats.org/officeDocument/2006/customXml" ds:itemID="{13323765-2846-400E-859E-1D547C937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90</TotalTime>
  <Words>1966</Words>
  <Application>Microsoft Office PowerPoint</Application>
  <PresentationFormat>Widescreen</PresentationFormat>
  <Paragraphs>252</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11</vt:lpstr>
      <vt:lpstr>Learning Objectives </vt:lpstr>
      <vt:lpstr>11.1 Designing a Safe Operation </vt:lpstr>
      <vt:lpstr>Layout </vt:lpstr>
      <vt:lpstr>Materials for Interior Construction</vt:lpstr>
      <vt:lpstr>Flooring </vt:lpstr>
      <vt:lpstr>Finishes for Interior Walling and Ceilings </vt:lpstr>
      <vt:lpstr>11.2 Considerations for Other Areas </vt:lpstr>
      <vt:lpstr>Considerations for Other Areas </vt:lpstr>
      <vt:lpstr>11.3 Equipment Selection </vt:lpstr>
      <vt:lpstr>Dishwashing Machines </vt:lpstr>
      <vt:lpstr>Dishwasher Selection and Installation </vt:lpstr>
      <vt:lpstr>Dishwashers and Sinks</vt:lpstr>
      <vt:lpstr>Cooler and Freezers </vt:lpstr>
      <vt:lpstr>Other Equipment </vt:lpstr>
      <vt:lpstr>11.4 Installing and Maintaining Kitchen Equipment </vt:lpstr>
      <vt:lpstr>11.5 Utilities </vt:lpstr>
      <vt:lpstr>Plumbing </vt:lpstr>
      <vt:lpstr>Plumbing Continued </vt:lpstr>
      <vt:lpstr>Lighting and Ventilation </vt:lpstr>
      <vt:lpstr>Garbage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Julia Norma McKenna</dc:creator>
  <cp:lastModifiedBy>Matthew Haas</cp:lastModifiedBy>
  <cp:revision>12</cp:revision>
  <dcterms:created xsi:type="dcterms:W3CDTF">2022-02-02T22:42:27Z</dcterms:created>
  <dcterms:modified xsi:type="dcterms:W3CDTF">2023-07-27T20:07:15Z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ArticulateGUID">
    <vt:lpwstr>76E3D3C0-D2B5-4099-9E8E-B659B7EC438D</vt:lpwstr>
  </property>
  <property fmtid="{D5CDD505-2E9C-101B-9397-08002B2CF9AE}" pid="11" name="ArticulatePath">
    <vt:lpwstr>https://nra-my.sharepoint.com/personal/tschlender_restaurant_org/Documents/ServSafe2022_Update_in_2023/Coursebook/PPTs/Coursebook_8E-Ch11_Powerpoint</vt:lpwstr>
  </property>
  <property fmtid="{D5CDD505-2E9C-101B-9397-08002B2CF9AE}" pid="12" name="_SourceUrl">
    <vt:lpwstr/>
  </property>
  <property fmtid="{D5CDD505-2E9C-101B-9397-08002B2CF9AE}" pid="13" name="_SharedFileIndex">
    <vt:lpwstr/>
  </property>
</Properties>
</file>