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1" r:id="rId5"/>
    <p:sldId id="278" r:id="rId6"/>
    <p:sldId id="293" r:id="rId7"/>
    <p:sldId id="259" r:id="rId8"/>
    <p:sldId id="294" r:id="rId9"/>
    <p:sldId id="296" r:id="rId10"/>
    <p:sldId id="260" r:id="rId11"/>
    <p:sldId id="264" r:id="rId12"/>
    <p:sldId id="258" r:id="rId13"/>
    <p:sldId id="262" r:id="rId14"/>
    <p:sldId id="295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713AD-FE56-F983-1776-84E0C4719D41}" v="1" dt="2022-02-23T15:48:34.719"/>
    <p1510:client id="{E4C00865-4324-423F-BFE3-157C65360DEE}" v="2" dt="2022-02-09T21:52:29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50" autoAdjust="0"/>
    <p:restoredTop sz="86358" autoAdjust="0"/>
  </p:normalViewPr>
  <p:slideViewPr>
    <p:cSldViewPr snapToGrid="0">
      <p:cViewPr varScale="1">
        <p:scale>
          <a:sx n="57" d="100"/>
          <a:sy n="57" d="100"/>
        </p:scale>
        <p:origin x="56" y="488"/>
      </p:cViewPr>
      <p:guideLst/>
    </p:cSldViewPr>
  </p:slideViewPr>
  <p:outlineViewPr>
    <p:cViewPr>
      <p:scale>
        <a:sx n="33" d="100"/>
        <a:sy n="33" d="100"/>
      </p:scale>
      <p:origin x="0" y="-95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279C0-CB4F-400F-B97C-C319709EDC7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29607-C4A6-4C2D-8D0F-A21533BA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37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Knowledge Check</a:t>
            </a:r>
          </a:p>
          <a:p>
            <a:pPr marL="228600" indent="-228600">
              <a:buAutoNum type="arabicPeriod"/>
            </a:pPr>
            <a:r>
              <a:rPr lang="en-US" dirty="0"/>
              <a:t>Name one reason pesticides should not be applied by restaurant or foodservice staff members. </a:t>
            </a:r>
          </a:p>
          <a:p>
            <a:pPr marL="228600" indent="-228600">
              <a:buAutoNum type="arabicPeriod"/>
            </a:pPr>
            <a:r>
              <a:rPr lang="en-US" dirty="0"/>
              <a:t>Prior to the application of pesticide, how should staff protect food-contact surfaces and equipment that cannot be moved?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5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Answers</a:t>
            </a:r>
          </a:p>
          <a:p>
            <a:pPr marL="228600" indent="-228600">
              <a:buAutoNum type="arabicPeriod"/>
            </a:pPr>
            <a:r>
              <a:rPr lang="en-US" b="1" dirty="0"/>
              <a:t>What are two primary components of an integrated pest management (IPM) program? </a:t>
            </a: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primary components of an integrated pest management program are prevention and control. This is done by: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Preventing pests from entering the operation.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Controlling pests by eliminating any that do get inside.  </a:t>
            </a: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achieve this, an IPM program has three basic rules to keep your operation pest-free: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Deny pests access to the operation. </a:t>
            </a:r>
          </a:p>
          <a:p>
            <a:pPr lvl="1" algn="l" rtl="0" fontAlgn="base">
              <a:buFont typeface="+mj-lt"/>
              <a:buAutoNum type="arabicPeriod" startAt="2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Deny pests food, water, and shelter. </a:t>
            </a:r>
          </a:p>
          <a:p>
            <a:pPr lvl="1" algn="l" rtl="0" fontAlgn="base">
              <a:buFont typeface="+mj-lt"/>
              <a:buAutoNum type="arabicPeriod" startAt="3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Work with a licensed pest control operator. 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2. How can you prevent pests from entering your operation? </a:t>
            </a: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prevent pests from entering your operation: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Use approved, reputable suppliers. Check all deliveries before they enter your operation. Refuse shipments that have pests or signs of pests, such as egg cases and body parts.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Screen all windows and vents with at least 16 mesh per square inch screening.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Install self-closing devices and door sweeps on all doors.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Repair gaps and cracks in door frames and thresholds. Use weather stripping on doors with no thresholds.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Install air curtains above or alongside doors.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Keep all exterior openings closed tightly.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Use concrete to fill holes or sheet metal to cover openings around pipes.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Install screens over ventilation pipes and ducts on the roof.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Cover floor drains with hinged grates.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Seal all cracks in floors and walls.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b="1" dirty="0"/>
              <a:t>3. How can you tell if your operation has been infested with rodents?</a:t>
            </a: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Signs of a rodent infestation include: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Signs of gnawing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Urine stains revealed by black (ultraviolet) light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Droppings that are shiny and black (fresh) or gray (older)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Tracks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Nesting materials, such as scraps of paper, cloth, hair, and other soft materials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Holes in quiet places, near food and water, and next to buildings 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l" rtl="0" fontAlgn="base"/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 </a:t>
            </a:r>
            <a:r>
              <a:rPr lang="en-US" b="1" dirty="0"/>
              <a:t>What are the storage requirements for pesticides? </a:t>
            </a: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pesticides used in your operation should also be stored by your PCO. If they are stored on the premises, follow these guidelines: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Keep pesticides in their original containers.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Store pesticides in a secure location away from where food, utensils, and food equipment are stored. 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l" rtl="0" fontAlgn="base"/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 </a:t>
            </a:r>
            <a:r>
              <a:rPr lang="en-US" b="1" dirty="0"/>
              <a:t>What precautions must be taken both before and after pesticides are applied in your operation? </a:t>
            </a:r>
          </a:p>
          <a:p>
            <a:pPr lvl="0"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minimize the hazard to people, have your PCO use pesticides only when you are closed for business and staff is not on-site. When pesticides will be applied, prepare the area to be sprayed by removing all food and movable food-contact surfaces. Cover equipment and food-contact surfaces that cannot be moved. Wash, rinse, and sanitize food-contact surfaces after the area has been sprayed. Anytime pesticides are used or stored on the premises, you should have corresponding Safety Data Sheets (SDS), because pesticides are hazardous materials.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7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9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  <a:endParaRPr lang="en-US" dirty="0"/>
          </a:p>
          <a:p>
            <a:r>
              <a:rPr lang="en-US" b="1" dirty="0"/>
              <a:t>Knowledge Check</a:t>
            </a:r>
          </a:p>
          <a:p>
            <a:pPr marL="228600" indent="-228600">
              <a:buAutoNum type="arabicPeriod"/>
            </a:pPr>
            <a:r>
              <a:rPr lang="en-US" dirty="0"/>
              <a:t>What are the three basic rules to keep an operation pest-free? </a:t>
            </a:r>
          </a:p>
          <a:p>
            <a:pPr marL="228600" indent="-228600">
              <a:buAutoNum type="arabicPeriod"/>
            </a:pPr>
            <a:r>
              <a:rPr lang="en-US" dirty="0"/>
              <a:t>How does following a master cleaning schedule help reduce pests?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Knowledge Check</a:t>
            </a:r>
          </a:p>
          <a:p>
            <a:pPr marL="228600" indent="-228600">
              <a:buAutoNum type="arabicPeriod"/>
            </a:pPr>
            <a:r>
              <a:rPr lang="en-US" dirty="0"/>
              <a:t>What are some signs there could be a roach problem in an operation? </a:t>
            </a:r>
          </a:p>
          <a:p>
            <a:pPr marL="228600" indent="-228600">
              <a:buAutoNum type="arabicPeriod"/>
            </a:pPr>
            <a:r>
              <a:rPr lang="en-US" dirty="0"/>
              <a:t>What are some common areas where cockroaches may be found in an operation?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2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Knowledge Check</a:t>
            </a:r>
          </a:p>
          <a:p>
            <a:pPr marL="228600" indent="-228600">
              <a:buAutoNum type="arabicPeriod"/>
            </a:pPr>
            <a:r>
              <a:rPr lang="en-US" dirty="0"/>
              <a:t>What are pesticides? </a:t>
            </a:r>
          </a:p>
          <a:p>
            <a:pPr marL="228600" indent="-228600">
              <a:buAutoNum type="arabicPeriod"/>
            </a:pPr>
            <a:r>
              <a:rPr lang="en-US" dirty="0"/>
              <a:t>What are some services a PCO should provide?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02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Knowledge Check </a:t>
            </a:r>
          </a:p>
          <a:p>
            <a:pPr marL="228600" indent="-228600">
              <a:buAutoNum type="arabicPeriod"/>
            </a:pPr>
            <a:r>
              <a:rPr lang="en-US" dirty="0"/>
              <a:t>What is the first step in developing an effective treatment program? </a:t>
            </a:r>
          </a:p>
          <a:p>
            <a:pPr marL="228600" indent="-228600">
              <a:buAutoNum type="arabicPeriod"/>
            </a:pPr>
            <a:r>
              <a:rPr lang="en-US" dirty="0"/>
              <a:t>What information should be included in a written treatment plan provided by a PCO?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Activity: </a:t>
            </a:r>
            <a:r>
              <a:rPr lang="en-US" dirty="0"/>
              <a:t>Battle of the PCOs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1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9248" y="914400"/>
            <a:ext cx="4334256" cy="1371600"/>
          </a:xfrm>
        </p:spPr>
        <p:txBody>
          <a:bodyPr lIns="182880" rIns="182880" anchor="t" anchorCtr="0">
            <a:noAutofit/>
          </a:bodyPr>
          <a:lstStyle>
            <a:lvl1pPr>
              <a:defRPr sz="9600" baseline="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Ch</a:t>
            </a:r>
            <a:r>
              <a:rPr lang="en-US" dirty="0"/>
              <a:t>#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543800" y="5029200"/>
            <a:ext cx="4648199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543800" y="5943600"/>
            <a:ext cx="46451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546848" y="4937760"/>
            <a:ext cx="46451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7699246" y="6336792"/>
            <a:ext cx="4334257" cy="369332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r>
              <a:rPr lang="en-US" sz="600" dirty="0"/>
              <a:t>©2022 National Restaurant Association Educational Foundation (NRAEF). All rights reserved. </a:t>
            </a:r>
            <a:r>
              <a:rPr lang="en-US" sz="600" dirty="0" err="1"/>
              <a:t>ServSafe</a:t>
            </a:r>
            <a:r>
              <a:rPr lang="en-US" sz="600" dirty="0"/>
              <a:t>® is a trademark of the NRAEF. National Restaurant Association® and the arc design are trademarks of the National Restaurant Association. Reproducible for instructional use only. Not for individual sale.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699246" y="5120640"/>
            <a:ext cx="4334257" cy="769441"/>
          </a:xfrm>
          <a:prstGeom prst="rect">
            <a:avLst/>
          </a:prstGeom>
        </p:spPr>
        <p:txBody>
          <a:bodyPr wrap="square" lIns="91440" rIns="91440">
            <a:spAutoFit/>
          </a:bodyPr>
          <a:lstStyle/>
          <a:p>
            <a:r>
              <a:rPr lang="en-US" sz="2600" b="1" spc="-50" baseline="0" dirty="0">
                <a:solidFill>
                  <a:schemeClr val="bg1"/>
                </a:solidFill>
                <a:latin typeface="+mj-lt"/>
              </a:rPr>
              <a:t>SERVSAFE</a:t>
            </a:r>
            <a:r>
              <a:rPr lang="en-US" sz="2600" b="1" spc="-50" baseline="0" dirty="0">
                <a:solidFill>
                  <a:schemeClr val="bg2"/>
                </a:solidFill>
                <a:latin typeface="+mj-lt"/>
              </a:rPr>
              <a:t> COURSEBOOK</a:t>
            </a: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+mj-lt"/>
              </a:rPr>
              <a:t>8th Edition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7699375" y="2711450"/>
            <a:ext cx="4333875" cy="1908175"/>
          </a:xfrm>
        </p:spPr>
        <p:txBody>
          <a:bodyPr lIns="182880" rIns="182880">
            <a:normAutofit/>
          </a:bodyPr>
          <a:lstStyle>
            <a:lvl1pPr>
              <a:defRPr sz="32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60" y="155448"/>
            <a:ext cx="1448290" cy="6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9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400800" y="1554481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400800" y="3894137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42032" y="1554480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542032" y="3894136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29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1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21040" y="3894137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2648" y="1554480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2648" y="3894136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480560" y="1554480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480560" y="3894136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12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09600" y="914401"/>
            <a:ext cx="109728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>
                <a:solidFill>
                  <a:schemeClr val="accent1"/>
                </a:solidFill>
              </a:defRPr>
            </a:lvl2pPr>
            <a:lvl3pPr marL="12573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545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732520" cy="549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162" y="182880"/>
            <a:ext cx="2095238" cy="6730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85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480"/>
            <a:ext cx="5184648" cy="435133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732520" cy="549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162" y="182880"/>
            <a:ext cx="2095238" cy="6730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00800" y="1554481"/>
            <a:ext cx="5184648" cy="4351338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0984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s">
    <p:bg>
      <p:bgPr>
        <a:solidFill>
          <a:schemeClr val="accent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5448" y="182880"/>
            <a:ext cx="7315200" cy="584775"/>
          </a:xfrm>
          <a:prstGeom prst="rect">
            <a:avLst/>
          </a:prstGeom>
          <a:noFill/>
        </p:spPr>
        <p:txBody>
          <a:bodyPr wrap="square" lIns="457200" rIns="548640" rtlCol="0">
            <a:spAutoFit/>
          </a:bodyPr>
          <a:lstStyle/>
          <a:p>
            <a:r>
              <a:rPr lang="en-US" sz="3200" b="1" spc="-50" baseline="0" dirty="0">
                <a:solidFill>
                  <a:schemeClr val="bg1"/>
                </a:solidFill>
                <a:latin typeface="+mj-lt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13974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6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480"/>
            <a:ext cx="518464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400800" y="1554480"/>
            <a:ext cx="518464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810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51760"/>
            <a:ext cx="5184648" cy="325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400800" y="2651760"/>
            <a:ext cx="5184648" cy="325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2648" y="1216152"/>
            <a:ext cx="2286000" cy="10972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02152" y="1216152"/>
            <a:ext cx="8083296" cy="1097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418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400800" y="1554480"/>
            <a:ext cx="518160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46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0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71140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32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1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71140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21040" y="3894137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4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2648" y="1554479"/>
            <a:ext cx="518160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400800" y="1554480"/>
            <a:ext cx="518160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062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0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2648" y="1554479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480560" y="1554479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539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11887200" cy="549276"/>
          </a:xfrm>
          <a:prstGeom prst="rect">
            <a:avLst/>
          </a:prstGeom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4480"/>
            <a:ext cx="10972800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62" r:id="rId3"/>
    <p:sldLayoutId id="2147483673" r:id="rId4"/>
    <p:sldLayoutId id="2147483652" r:id="rId5"/>
    <p:sldLayoutId id="2147483660" r:id="rId6"/>
    <p:sldLayoutId id="2147483663" r:id="rId7"/>
    <p:sldLayoutId id="2147483666" r:id="rId8"/>
    <p:sldLayoutId id="2147483667" r:id="rId9"/>
    <p:sldLayoutId id="2147483665" r:id="rId10"/>
    <p:sldLayoutId id="2147483664" r:id="rId11"/>
    <p:sldLayoutId id="2147483668" r:id="rId12"/>
    <p:sldLayoutId id="2147483669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3600"/>
        </a:spcBef>
        <a:buClr>
          <a:schemeClr val="bg2"/>
        </a:buClr>
        <a:buSzPct val="100000"/>
        <a:buFont typeface="Arial" panose="020B0604020202020204" pitchFamily="34" charset="0"/>
        <a:buNone/>
        <a:defRPr sz="2800" b="1" kern="1200" spc="-5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Integrated Pest Management 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4C95DB7-1E11-42E3-A49F-E68B52BFE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r="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6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Using and Storing Pesticides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Rely on your PCO to: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Decide whether to use pesticides.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Apply pesticides. </a:t>
            </a:r>
          </a:p>
          <a:p>
            <a:pPr>
              <a:spcBef>
                <a:spcPts val="1800"/>
              </a:spcBef>
            </a:pPr>
            <a:r>
              <a:rPr lang="en-US" dirty="0"/>
              <a:t>Additional considerations for using </a:t>
            </a:r>
            <a:r>
              <a:rPr lang="en-US" dirty="0">
                <a:solidFill>
                  <a:schemeClr val="bg2"/>
                </a:solidFill>
              </a:rPr>
              <a:t>pesticides</a:t>
            </a:r>
            <a:r>
              <a:rPr lang="en-US" dirty="0"/>
              <a:t>: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PCO should use pesticides only when the operation is closed and staff is not on-site.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Remove food and cover equipment before area is sprayed.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8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and Storing Pesticides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Wash, rinse, and sanitize food-contact surfaces after application.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Have a corresponding Safety Data Sheet (SDS) when pesticides are used or stored.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All pesticides should be stored and disposed of by your PCO. </a:t>
            </a:r>
          </a:p>
        </p:txBody>
      </p:sp>
      <p:pic>
        <p:nvPicPr>
          <p:cNvPr id="5" name="Picture Placeholder 4" descr="A pest contol operator (PCO) applying pesticides in the kitchen of an operation ">
            <a:extLst>
              <a:ext uri="{FF2B5EF4-FFF2-40B4-BE49-F238E27FC236}">
                <a16:creationId xmlns:a16="http://schemas.microsoft.com/office/drawing/2014/main" id="{00AB0C9B-BBF7-4BDF-A1DB-C991C2430E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r="29027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b="0" dirty="0"/>
              <a:t>What are two primary components of an integrated pest management (IPM) program? </a:t>
            </a:r>
          </a:p>
          <a:p>
            <a:pPr>
              <a:spcBef>
                <a:spcPts val="2400"/>
              </a:spcBef>
            </a:pPr>
            <a:r>
              <a:rPr lang="en-US" b="0" dirty="0"/>
              <a:t>How can you prevent pests from entering your operation?</a:t>
            </a:r>
          </a:p>
          <a:p>
            <a:pPr>
              <a:spcBef>
                <a:spcPts val="2400"/>
              </a:spcBef>
            </a:pPr>
            <a:r>
              <a:rPr lang="en-US" b="0" dirty="0"/>
              <a:t>How can you tell if your operation has been infested with rodents? </a:t>
            </a:r>
          </a:p>
          <a:p>
            <a:pPr>
              <a:spcBef>
                <a:spcPts val="2400"/>
              </a:spcBef>
            </a:pPr>
            <a:r>
              <a:rPr lang="en-US" b="0" dirty="0"/>
              <a:t>What are the storage requirements for pesticides? </a:t>
            </a:r>
          </a:p>
          <a:p>
            <a:pPr>
              <a:spcBef>
                <a:spcPts val="2400"/>
              </a:spcBef>
            </a:pPr>
            <a:r>
              <a:rPr lang="en-US" b="0" dirty="0"/>
              <a:t>What precautions must be taken both before and after pesticides are applied in your operation?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3AC5-9454-414B-AA5C-28FAF943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3675-017C-43D6-A493-06F8B0A0B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completing this chapter, you should be able 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Summarize ways to prevent pest risks.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Identify signs of pest infestation and activity.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Describe the criteria for selecting a pest control operator (PCO).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Explain considerations for storing and applying pesticides.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DB94-1897-419B-9CAB-AF22BC854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3AC5-9454-414B-AA5C-28FAF943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13.1 Integrated Pest Management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3675-017C-43D6-A493-06F8B0A0B8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Three basic rules of an integrated pest management (IPM) program: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Deny pests access to the operation.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Deny pests food, water, and shelter.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Work with a licensed pest control operator.</a:t>
            </a:r>
          </a:p>
        </p:txBody>
      </p:sp>
      <p:pic>
        <p:nvPicPr>
          <p:cNvPr id="7" name="Picture Placeholder 6" descr="A pest control operator (PCO) pointing out signs of pests inside a refrigerator motor to a restaurant manager">
            <a:extLst>
              <a:ext uri="{FF2B5EF4-FFF2-40B4-BE49-F238E27FC236}">
                <a16:creationId xmlns:a16="http://schemas.microsoft.com/office/drawing/2014/main" id="{D00C2C04-33C0-41DE-9A3C-BBB1CB2C20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r="286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DB94-1897-419B-9CAB-AF22BC854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Deny Pests Access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293" y="1554480"/>
            <a:ext cx="7761747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Prevent pests from entering the operation with deliveries.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Screen all windows and vents.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Follow guidelines for doors including: </a:t>
            </a:r>
          </a:p>
          <a:p>
            <a:pPr marL="1143000" lvl="1" indent="-457200">
              <a:spcBef>
                <a:spcPts val="1800"/>
              </a:spcBef>
            </a:pPr>
            <a:r>
              <a:rPr lang="en-US" sz="2600" b="0" dirty="0">
                <a:solidFill>
                  <a:schemeClr val="tx2"/>
                </a:solidFill>
              </a:rPr>
              <a:t>Install self-closing devices, door sweeps, and air curtains.</a:t>
            </a:r>
          </a:p>
          <a:p>
            <a:pPr marL="1143000" lvl="1" indent="-457200">
              <a:spcBef>
                <a:spcPts val="1800"/>
              </a:spcBef>
            </a:pPr>
            <a:r>
              <a:rPr lang="en-US" sz="2600" b="0" dirty="0">
                <a:solidFill>
                  <a:schemeClr val="tx2"/>
                </a:solidFill>
              </a:rPr>
              <a:t>Keep exterior openings tightly closed.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1" name="Picture Placeholder 10" descr="A bag of flour that has been damaged by rodents">
            <a:extLst>
              <a:ext uri="{FF2B5EF4-FFF2-40B4-BE49-F238E27FC236}">
                <a16:creationId xmlns:a16="http://schemas.microsoft.com/office/drawing/2014/main" id="{80C9C889-9991-4DE3-A29D-620A1CA275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r="4627"/>
          <a:stretch>
            <a:fillRect/>
          </a:stretch>
        </p:blipFill>
        <p:spPr/>
      </p:pic>
      <p:pic>
        <p:nvPicPr>
          <p:cNvPr id="13" name="Picture Placeholder 12" descr="A gap in a doorframe that could become an entry point for pests">
            <a:extLst>
              <a:ext uri="{FF2B5EF4-FFF2-40B4-BE49-F238E27FC236}">
                <a16:creationId xmlns:a16="http://schemas.microsoft.com/office/drawing/2014/main" id="{F285848C-C954-4CA0-8B82-A70CF39E2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 b="3348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0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Deny Pests Access Continued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Prevent pests from entering through </a:t>
            </a:r>
            <a:r>
              <a:rPr lang="en-US" dirty="0">
                <a:solidFill>
                  <a:schemeClr val="bg2"/>
                </a:solidFill>
              </a:rPr>
              <a:t>pipes</a:t>
            </a:r>
            <a:r>
              <a:rPr lang="en-US" dirty="0"/>
              <a:t>: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Use concrete to fill holes or sheet metal to cover openings around pipes.</a:t>
            </a:r>
            <a:endParaRPr lang="en-US" sz="2600" b="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2"/>
                </a:solidFill>
              </a:rPr>
              <a:t>Install screens over ventilation pipes and ducts on the roof.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2"/>
                </a:solidFill>
              </a:rPr>
              <a:t>Cover floor drains with hinged grates.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/>
              <a:t>Seal all cracks in floor and walls and spaces where stationary equipment is fitted to the floor. 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8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F3E803E-05CB-45C3-A4E8-B4C627FF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Deny Pests Food and Shelter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6F36D6C-3777-4581-8DFA-85D4507FEA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Throw out garbage quickly and correctly.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Store recyclables in clean, pest-proof containers.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Store food and supplies correctly.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Clean carefully to eliminate pests’ food supply and reduce places to shelter.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Deny pests’ food and shelter within the operation’s outdoor areas. </a:t>
            </a:r>
          </a:p>
          <a:p>
            <a:pPr marL="457200" indent="-457200"/>
            <a:endParaRPr lang="en-US" dirty="0"/>
          </a:p>
        </p:txBody>
      </p:sp>
      <p:pic>
        <p:nvPicPr>
          <p:cNvPr id="3" name="Picture Placeholder 2" descr="A food handler sweeping underneath a storage shelf to eliminate potential food and shelter for pests">
            <a:extLst>
              <a:ext uri="{FF2B5EF4-FFF2-40B4-BE49-F238E27FC236}">
                <a16:creationId xmlns:a16="http://schemas.microsoft.com/office/drawing/2014/main" id="{38434B22-D537-431C-B0F0-865AA5F500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b="5092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2C490D-6C3E-4D73-AEE4-B6ED8AE7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13.2 Identifying Pests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11AF25-BAA1-40B2-84E4-9FB035F64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Flies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Feed on garbage and waste</a:t>
            </a:r>
          </a:p>
          <a:p>
            <a:pPr>
              <a:spcBef>
                <a:spcPts val="1800"/>
              </a:spcBef>
            </a:pPr>
            <a:r>
              <a:rPr lang="en-US" dirty="0"/>
              <a:t>Cockroaches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Most live and breed in dark, warm, moist, and hard-to-clean places.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lvl="1" indent="-45720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EF0C7D-47CB-4B4A-8D72-38C28AB8BA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Rodents – look for: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Gnawing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Droppings and urine stains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Tracks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Nesting materials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Holes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2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B1DEAA-7451-456A-A4B4-7D1D2DCD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13.3 Working with a Pest Control Operator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781562-F416-40B6-A1F5-67620748D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5788152" cy="4351338"/>
          </a:xfrm>
        </p:spPr>
        <p:txBody>
          <a:bodyPr>
            <a:normAutofit/>
          </a:bodyPr>
          <a:lstStyle/>
          <a:p>
            <a:r>
              <a:rPr lang="en-US" dirty="0"/>
              <a:t>How to choose a PCO: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Check references.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Confirm they are licensed.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Require a written service contract. </a:t>
            </a:r>
          </a:p>
        </p:txBody>
      </p:sp>
      <p:pic>
        <p:nvPicPr>
          <p:cNvPr id="12" name="Picture Placeholder 11" descr="A pest control operator (PCO) is speaking to a chef in the back area of an operation">
            <a:extLst>
              <a:ext uri="{FF2B5EF4-FFF2-40B4-BE49-F238E27FC236}">
                <a16:creationId xmlns:a16="http://schemas.microsoft.com/office/drawing/2014/main" id="{ABB37A3C-30AB-44C7-ABFF-287258C5CD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13.4 Treatment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5788152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To start effective treatment: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600" b="0" dirty="0"/>
              <a:t>PCO will inspect the facility and grounds.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600" b="0" dirty="0"/>
              <a:t>PCO will provide a written treatment plan.</a:t>
            </a:r>
          </a:p>
          <a:p>
            <a:pPr>
              <a:spcBef>
                <a:spcPts val="1800"/>
              </a:spcBef>
            </a:pPr>
            <a:r>
              <a:rPr lang="en-US" dirty="0"/>
              <a:t>Control measures should be: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Environmentally sound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Safe for operations</a:t>
            </a:r>
          </a:p>
          <a:p>
            <a:endParaRPr lang="en-US" dirty="0"/>
          </a:p>
        </p:txBody>
      </p:sp>
      <p:pic>
        <p:nvPicPr>
          <p:cNvPr id="9" name="Picture Placeholder 8" descr="A pest contol operator (PCO) placing a rodent trap on the floor under a three-compartment sink ">
            <a:extLst>
              <a:ext uri="{FF2B5EF4-FFF2-40B4-BE49-F238E27FC236}">
                <a16:creationId xmlns:a16="http://schemas.microsoft.com/office/drawing/2014/main" id="{6C7AFD93-A78D-44ED-9BDB-9794BDC74F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r="10444"/>
          <a:stretch/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9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ursebook_8E">
      <a:dk1>
        <a:sysClr val="windowText" lastClr="000000"/>
      </a:dk1>
      <a:lt1>
        <a:sysClr val="window" lastClr="FFFFFF"/>
      </a:lt1>
      <a:dk2>
        <a:srgbClr val="172745"/>
      </a:dk2>
      <a:lt2>
        <a:srgbClr val="DF9C35"/>
      </a:lt2>
      <a:accent1>
        <a:srgbClr val="562714"/>
      </a:accent1>
      <a:accent2>
        <a:srgbClr val="B8CBD5"/>
      </a:accent2>
      <a:accent3>
        <a:srgbClr val="EEF1F3"/>
      </a:accent3>
      <a:accent4>
        <a:srgbClr val="C9242D"/>
      </a:accent4>
      <a:accent5>
        <a:srgbClr val="2C9145"/>
      </a:accent5>
      <a:accent6>
        <a:srgbClr val="FFFF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rsebook_8E-TEMPLATE.pptx" id="{C341BBF4-26A3-43F4-9D1A-9D0C02031CCD}" vid="{C6AE7C19-1B0A-452E-8607-0015272D48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5a8e30-16c8-46cc-8130-1c05399c7bac" xsi:nil="true"/>
    <lcf76f155ced4ddcb4097134ff3c332f xmlns="f94cd8c1-9eae-40b3-ad76-514c920d55f5">
      <Terms xmlns="http://schemas.microsoft.com/office/infopath/2007/PartnerControls"/>
    </lcf76f155ced4ddcb4097134ff3c332f>
    <MediaLengthInSeconds xmlns="f94cd8c1-9eae-40b3-ad76-514c920d55f5" xsi:nil="true"/>
    <SharedWithUsers xmlns="025a8e30-16c8-46cc-8130-1c05399c7bac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2DEA1C17752478522051EA6E9901B" ma:contentTypeVersion="14" ma:contentTypeDescription="Create a new document." ma:contentTypeScope="" ma:versionID="cb02669280dc105c5501a4d9b55ea68b">
  <xsd:schema xmlns:xsd="http://www.w3.org/2001/XMLSchema" xmlns:xs="http://www.w3.org/2001/XMLSchema" xmlns:p="http://schemas.microsoft.com/office/2006/metadata/properties" xmlns:ns2="f94cd8c1-9eae-40b3-ad76-514c920d55f5" xmlns:ns3="025a8e30-16c8-46cc-8130-1c05399c7bac" targetNamespace="http://schemas.microsoft.com/office/2006/metadata/properties" ma:root="true" ma:fieldsID="039737640880ee8d8b5bcbc7f41505ce" ns2:_="" ns3:_="">
    <xsd:import namespace="f94cd8c1-9eae-40b3-ad76-514c920d55f5"/>
    <xsd:import namespace="025a8e30-16c8-46cc-8130-1c05399c7b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cd8c1-9eae-40b3-ad76-514c920d5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7d2126-ad8a-4aba-bcf2-6f3dd268e3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a8e30-16c8-46cc-8130-1c05399c7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04da6e-2883-446e-9370-7a13f833bee3}" ma:internalName="TaxCatchAll" ma:showField="CatchAllData" ma:web="025a8e30-16c8-46cc-8130-1c05399c7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23765-2846-400E-859E-1D547C9373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FBE8D-2E26-45B4-8DEE-3EF3C8B9A67E}">
  <ds:schemaRefs>
    <ds:schemaRef ds:uri="d9905d2b-a45b-4f19-8572-4568a650575a"/>
    <ds:schemaRef ds:uri="670ae7cf-2779-4335-b55d-ddf3266fd9bb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A495F5-925B-4622-96A6-7B69A16AA7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1246</Words>
  <Application>Microsoft Office PowerPoint</Application>
  <PresentationFormat>Widescreen</PresentationFormat>
  <Paragraphs>153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13</vt:lpstr>
      <vt:lpstr>Learning Objectives </vt:lpstr>
      <vt:lpstr>13.1 Integrated Pest Management Programs </vt:lpstr>
      <vt:lpstr>Deny Pests Access </vt:lpstr>
      <vt:lpstr>Deny Pests Access Continued  </vt:lpstr>
      <vt:lpstr>Deny Pests Food and Shelter </vt:lpstr>
      <vt:lpstr>13.2 Identifying Pests </vt:lpstr>
      <vt:lpstr>13.3 Working with a Pest Control Operator </vt:lpstr>
      <vt:lpstr>13.4 Treatment </vt:lpstr>
      <vt:lpstr>13.5 Using and Storing Pesticides </vt:lpstr>
      <vt:lpstr>Using and Storing Pesticides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</dc:title>
  <dc:creator>Julia Norma McKenna</dc:creator>
  <cp:lastModifiedBy>Alyssa Beer</cp:lastModifiedBy>
  <cp:revision>6</cp:revision>
  <dcterms:created xsi:type="dcterms:W3CDTF">2022-02-09T20:12:35Z</dcterms:created>
  <dcterms:modified xsi:type="dcterms:W3CDTF">2022-02-23T15:50:19Z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0x0101000912DEA1C17752478522051EA6E9901B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