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1" r:id="rId5"/>
    <p:sldId id="278" r:id="rId6"/>
    <p:sldId id="293" r:id="rId7"/>
    <p:sldId id="292" r:id="rId8"/>
    <p:sldId id="294" r:id="rId9"/>
    <p:sldId id="259" r:id="rId10"/>
    <p:sldId id="295" r:id="rId11"/>
    <p:sldId id="302" r:id="rId12"/>
    <p:sldId id="298" r:id="rId13"/>
    <p:sldId id="299" r:id="rId14"/>
    <p:sldId id="301" r:id="rId15"/>
    <p:sldId id="297" r:id="rId16"/>
    <p:sldId id="303" r:id="rId17"/>
    <p:sldId id="305" r:id="rId18"/>
    <p:sldId id="304"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4B40F-3A77-BE79-CDB9-EF127E4C0F66}" name="Alyssa Beer" initials="AB" userId="S::abeer@restaurant.org::70d1b027-2e30-4425-a264-75cdd89f79d9" providerId="AD"/>
  <p188:author id="{F51019E4-1678-D151-20AD-C9A3492C1DF1}" name="Julia Norma McKenna" initials="JNM" userId="S::mckenna9@uwm.edu::44715e86-cb5a-45b2-9cd7-b549a0dab85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78" autoAdjust="0"/>
    <p:restoredTop sz="86308" autoAdjust="0"/>
  </p:normalViewPr>
  <p:slideViewPr>
    <p:cSldViewPr snapToGrid="0">
      <p:cViewPr varScale="1">
        <p:scale>
          <a:sx n="66" d="100"/>
          <a:sy n="66" d="100"/>
        </p:scale>
        <p:origin x="78" y="294"/>
      </p:cViewPr>
      <p:guideLst/>
    </p:cSldViewPr>
  </p:slideViewPr>
  <p:outlineViewPr>
    <p:cViewPr>
      <p:scale>
        <a:sx n="33" d="100"/>
        <a:sy n="33" d="100"/>
      </p:scale>
      <p:origin x="0" y="-336"/>
    </p:cViewPr>
  </p:outlineViewPr>
  <p:notesTextViewPr>
    <p:cViewPr>
      <p:scale>
        <a:sx n="1" d="1"/>
        <a:sy n="1" d="1"/>
      </p:scale>
      <p:origin x="0" y="-244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Beer" userId="70d1b027-2e30-4425-a264-75cdd89f79d9" providerId="ADAL" clId="{7DB99377-793F-4AC3-AE8A-3ADA5C7D4419}"/>
    <pc:docChg chg="modSld">
      <pc:chgData name="Alyssa Beer" userId="70d1b027-2e30-4425-a264-75cdd89f79d9" providerId="ADAL" clId="{7DB99377-793F-4AC3-AE8A-3ADA5C7D4419}" dt="2022-02-18T21:28:34.871" v="2" actId="20577"/>
      <pc:docMkLst>
        <pc:docMk/>
      </pc:docMkLst>
      <pc:sldChg chg="modNotesTx">
        <pc:chgData name="Alyssa Beer" userId="70d1b027-2e30-4425-a264-75cdd89f79d9" providerId="ADAL" clId="{7DB99377-793F-4AC3-AE8A-3ADA5C7D4419}" dt="2022-02-18T21:28:34.871" v="2" actId="20577"/>
        <pc:sldMkLst>
          <pc:docMk/>
          <pc:sldMk cId="2577222163"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endParaRPr lang="en-US" b="1" dirty="0"/>
          </a:p>
          <a:p>
            <a:r>
              <a:rPr lang="en-US" b="1" dirty="0"/>
              <a:t>Knowledge Check </a:t>
            </a:r>
          </a:p>
          <a:p>
            <a:r>
              <a:rPr lang="en-US" dirty="0"/>
              <a:t>1. What is a food safety management system? </a:t>
            </a:r>
          </a:p>
          <a:p>
            <a:r>
              <a:rPr lang="en-US" dirty="0"/>
              <a:t>2. List at least three of the programs that must be in place to establish a food safety management system.</a:t>
            </a:r>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45398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62273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117722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endParaRPr lang="en-US" dirty="0"/>
          </a:p>
          <a:p>
            <a:r>
              <a:rPr lang="en-US" dirty="0"/>
              <a:t>HACCP is pronounced HASS-</a:t>
            </a:r>
            <a:r>
              <a:rPr lang="en-US" dirty="0" err="1"/>
              <a:t>ip</a:t>
            </a:r>
            <a:r>
              <a:rPr lang="en-US" dirty="0"/>
              <a:t>.</a:t>
            </a:r>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234563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 Check </a:t>
            </a:r>
          </a:p>
          <a:p>
            <a:pPr marL="228600" indent="-228600">
              <a:buAutoNum type="arabicPeriod"/>
            </a:pPr>
            <a:r>
              <a:rPr lang="en-US" dirty="0"/>
              <a:t>List the steps for implementing active managerial control in an establishment. </a:t>
            </a:r>
          </a:p>
          <a:p>
            <a:pPr marL="228600" indent="-228600">
              <a:buAutoNum type="arabicPeriod"/>
            </a:pPr>
            <a:r>
              <a:rPr lang="en-US" dirty="0"/>
              <a:t>Summarize the seven HACCP principles. </a:t>
            </a:r>
          </a:p>
          <a:p>
            <a:r>
              <a:rPr lang="en-US" b="1" dirty="0"/>
              <a:t>Activity: </a:t>
            </a:r>
            <a:r>
              <a:rPr lang="en-US" dirty="0"/>
              <a:t>Plan for a Plan </a:t>
            </a:r>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252262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70741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271001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Knowledge Check </a:t>
            </a:r>
          </a:p>
          <a:p>
            <a:pPr marL="228600" indent="-228600">
              <a:buAutoNum type="arabicPeriod"/>
            </a:pPr>
            <a:r>
              <a:rPr lang="en-US" dirty="0"/>
              <a:t>Summarize the process for responding to foodborne-illness complaints. </a:t>
            </a:r>
          </a:p>
          <a:p>
            <a:pPr marL="228600" indent="-228600">
              <a:buAutoNum type="arabicPeriod"/>
            </a:pPr>
            <a:r>
              <a:rPr lang="en-US" dirty="0"/>
              <a:t>Define imminent health hazard and list examples.</a:t>
            </a:r>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322172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pPr marL="228600" indent="-228600">
              <a:buAutoNum type="arabicPeriod"/>
            </a:pPr>
            <a:r>
              <a:rPr lang="en-US" b="1" dirty="0"/>
              <a:t>What types of food safety programs must be in place as a foundation for a food safety management system?</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following programs are a foundation for a food safety management system:</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Personal hygiene program</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Food safety training program</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Supplier selection and specification program</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Quality control and assurance program</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Cleaning and sanitation program</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Standard operating procedures (SOPs)</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Facility design and equipment maintenance program</a:t>
            </a:r>
          </a:p>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Pest control program</a:t>
            </a:r>
            <a:endParaRPr lang="en-US" dirty="0"/>
          </a:p>
          <a:p>
            <a:pPr marL="0" indent="0">
              <a:buNone/>
            </a:pPr>
            <a:r>
              <a:rPr lang="en-US" b="1" dirty="0"/>
              <a:t>2. What are some ways to achieve active managerial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 Monitoring is critical to the success of active managerial control. Food will be safe if managers monitor critical activities in the operation. Managers must take the necessary corrective action when required. They must also verify that the actions taken to control the risk factors for foodborne illness are actually working.</a:t>
            </a:r>
            <a:endParaRPr lang="en-US" dirty="0"/>
          </a:p>
          <a:p>
            <a:pPr marL="0" marR="0">
              <a:lnSpc>
                <a:spcPct val="107000"/>
              </a:lnSpc>
              <a:spcBef>
                <a:spcPts val="0"/>
              </a:spcBef>
              <a:spcAft>
                <a:spcPts val="800"/>
              </a:spcAft>
            </a:pPr>
            <a:r>
              <a:rPr lang="en-US" b="1" dirty="0"/>
              <a:t>3. Summarize the activities involved in the first HACCP principle “Conduct a Hazard Analysis.” </a:t>
            </a:r>
          </a:p>
          <a:p>
            <a:pPr marL="0" marR="0">
              <a:lnSpc>
                <a:spcPct val="107000"/>
              </a:lnSpc>
              <a:spcBef>
                <a:spcPts val="0"/>
              </a:spcBef>
              <a:spcAft>
                <a:spcPts val="800"/>
              </a:spcAft>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first HACCP principle is “Conduct a Hazard Analysis,” in which you must identify and assess potential hazards in the food you serve. Start by looking at how food is processed in your operation. Many types of food are processed in similar ways. Here are some common processes: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Prepping and serving without cooking (salads, cold sandwiches,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Prepping and cooking for same-day service (grilled chicken sandwiches, hamburgers,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Prepping, cooking, holding, cooling, reheating, and serving (chili, soup, pasta sauce with meat, etc.)</a:t>
            </a:r>
          </a:p>
          <a:p>
            <a:pPr marL="0" marR="0" indent="0">
              <a:lnSpc>
                <a:spcPct val="107000"/>
              </a:lnSpc>
              <a:spcBef>
                <a:spcPts val="0"/>
              </a:spcBef>
              <a:spcAft>
                <a:spcPts val="800"/>
              </a:spcAft>
              <a:buFont typeface="Arial" panose="020B0604020202020204" pitchFamily="34" charset="0"/>
              <a:buNone/>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Look at your menu and identify items that are processed like this. Next, identify the TCS food. Determine where food safety hazards are likely to occur for each TCS food. They can come from biological, chemical, or physical contaminants.</a:t>
            </a:r>
            <a:endParaRPr lang="en-US" dirty="0"/>
          </a:p>
          <a:p>
            <a:pPr marL="0" indent="0">
              <a:buNone/>
            </a:pPr>
            <a:r>
              <a:rPr lang="en-US" b="1" dirty="0"/>
              <a:t>4. Under what conditions might a regulatory authority allow an operation to continue operating in the event of a water or electrical interruption?</a:t>
            </a:r>
            <a:r>
              <a:rPr lang="en-US" sz="1800" b="1"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sz="1800" b="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regulatory authority may allow an operation to continue operating in the event of a water or electrical interruption under the following conditions: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10000"/>
              </a:lnSpc>
              <a:spcBef>
                <a:spcPts val="0"/>
              </a:spcBef>
              <a:spcAft>
                <a:spcPts val="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operation has a written emergency operating plan approved in advance by the regulatory authority.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10000"/>
              </a:lnSpc>
              <a:spcBef>
                <a:spcPts val="0"/>
              </a:spcBef>
              <a:spcAft>
                <a:spcPts val="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An immediate corrective action is taken to prevent, eliminate, or control any food safety risk and imminent health hazard associated with the interruption.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10000"/>
              </a:lnSpc>
              <a:spcBef>
                <a:spcPts val="0"/>
              </a:spcBef>
              <a:spcAft>
                <a:spcPts val="0"/>
              </a:spcAft>
              <a:buFont typeface="Arial" panose="020B0604020202020204" pitchFamily="34" charset="0"/>
              <a:buChar char="•"/>
            </a:pPr>
            <a:r>
              <a:rPr lang="en-US" sz="1800" dirty="0">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regulatory authority is informed upon implementing the emergency operating plan.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3633744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369332"/>
          </a:xfrm>
          <a:prstGeom prst="rect">
            <a:avLst/>
          </a:prstGeom>
        </p:spPr>
        <p:txBody>
          <a:bodyPr wrap="square" lIns="182880" rIns="182880">
            <a:spAutoFit/>
          </a:bodyPr>
          <a:lstStyle/>
          <a:p>
            <a:r>
              <a:rPr lang="en-US" sz="600" dirty="0"/>
              <a:t>©2022 National Restaurant Association Educational Foundation (NRAEF). All rights reserved. </a:t>
            </a:r>
            <a:r>
              <a:rPr lang="en-US" sz="600" dirty="0" err="1"/>
              <a:t>ServSafe</a:t>
            </a:r>
            <a:r>
              <a:rPr lang="en-US" sz="600" dirty="0"/>
              <a:t>® is a trademark of the NRAEF. National Restaurant Association® and the arc design are trademarks of the National Restaurant Association. Reproducible for instructional use only. Not for individual sale.</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10</a:t>
            </a:r>
          </a:p>
        </p:txBody>
      </p:sp>
      <p:pic>
        <p:nvPicPr>
          <p:cNvPr id="3" name="Picture Placeholder 2">
            <a:extLst>
              <a:ext uri="{FF2B5EF4-FFF2-40B4-BE49-F238E27FC236}">
                <a16:creationId xmlns:a16="http://schemas.microsoft.com/office/drawing/2014/main" id="{0CD3576A-4F74-4599-8701-CC932EA75C24}"/>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02" r="602"/>
          <a:stretch>
            <a:fillRect/>
          </a:stretch>
        </p:blipFill>
        <p:spPr/>
      </p:pic>
      <p:sp>
        <p:nvSpPr>
          <p:cNvPr id="7" name="Text Placeholder 6"/>
          <p:cNvSpPr>
            <a:spLocks noGrp="1"/>
          </p:cNvSpPr>
          <p:nvPr>
            <p:ph type="body" sz="quarter" idx="11"/>
          </p:nvPr>
        </p:nvSpPr>
        <p:spPr/>
        <p:txBody>
          <a:bodyPr/>
          <a:lstStyle/>
          <a:p>
            <a:r>
              <a:rPr lang="en-US" dirty="0"/>
              <a:t>Food </a:t>
            </a:r>
            <a:r>
              <a:rPr lang="en-US"/>
              <a:t>Safety Management Systems </a:t>
            </a:r>
            <a:endParaRPr lang="en-US" dirty="0"/>
          </a:p>
        </p:txBody>
      </p:sp>
    </p:spTree>
    <p:extLst>
      <p:ext uri="{BB962C8B-B14F-4D97-AF65-F5344CB8AC3E}">
        <p14:creationId xmlns:p14="http://schemas.microsoft.com/office/powerpoint/2010/main" val="28006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BF2213-BA2A-466F-977F-709AAB347EB9}"/>
              </a:ext>
            </a:extLst>
          </p:cNvPr>
          <p:cNvSpPr>
            <a:spLocks noGrp="1"/>
          </p:cNvSpPr>
          <p:nvPr>
            <p:ph type="title"/>
          </p:nvPr>
        </p:nvSpPr>
        <p:spPr/>
        <p:txBody>
          <a:bodyPr/>
          <a:lstStyle/>
          <a:p>
            <a:r>
              <a:rPr lang="en-US" dirty="0"/>
              <a:t>Crisis Response Guidelines</a:t>
            </a:r>
          </a:p>
        </p:txBody>
      </p:sp>
      <p:sp>
        <p:nvSpPr>
          <p:cNvPr id="8" name="Content Placeholder 7">
            <a:extLst>
              <a:ext uri="{FF2B5EF4-FFF2-40B4-BE49-F238E27FC236}">
                <a16:creationId xmlns:a16="http://schemas.microsoft.com/office/drawing/2014/main" id="{5BFB0670-7E7C-409C-B583-C8D6624D6ED4}"/>
              </a:ext>
            </a:extLst>
          </p:cNvPr>
          <p:cNvSpPr>
            <a:spLocks noGrp="1"/>
          </p:cNvSpPr>
          <p:nvPr>
            <p:ph idx="1"/>
          </p:nvPr>
        </p:nvSpPr>
        <p:spPr/>
        <p:txBody>
          <a:bodyPr>
            <a:normAutofit/>
          </a:bodyPr>
          <a:lstStyle/>
          <a:p>
            <a:r>
              <a:rPr lang="en-US" dirty="0"/>
              <a:t>Manage a crisis effectively by: </a:t>
            </a:r>
          </a:p>
          <a:p>
            <a:pPr marL="457200" indent="-457200">
              <a:buFont typeface="Arial" panose="020B0604020202020204" pitchFamily="34" charset="0"/>
              <a:buChar char="•"/>
            </a:pPr>
            <a:r>
              <a:rPr lang="en-US" sz="2600" b="0" dirty="0"/>
              <a:t>Working with the media</a:t>
            </a:r>
          </a:p>
          <a:p>
            <a:pPr marL="457200" indent="-457200">
              <a:buFont typeface="Arial" panose="020B0604020202020204" pitchFamily="34" charset="0"/>
              <a:buChar char="•"/>
            </a:pPr>
            <a:r>
              <a:rPr lang="en-US" sz="2600" b="0" dirty="0"/>
              <a:t>Communicating information directly to your key audiences</a:t>
            </a:r>
          </a:p>
          <a:p>
            <a:pPr marL="457200" indent="-457200">
              <a:buFont typeface="Arial" panose="020B0604020202020204" pitchFamily="34" charset="0"/>
              <a:buChar char="•"/>
            </a:pPr>
            <a:r>
              <a:rPr lang="en-US" sz="2600" b="0" dirty="0"/>
              <a:t>Finding a solution and communicating it </a:t>
            </a:r>
          </a:p>
          <a:p>
            <a:pPr marL="457200" indent="-457200">
              <a:buFont typeface="Arial" panose="020B0604020202020204" pitchFamily="34" charset="0"/>
              <a:buChar char="•"/>
            </a:pPr>
            <a:r>
              <a:rPr lang="en-US" sz="2600" b="0" dirty="0"/>
              <a:t>Responding quickly in the event of a foodborne illness outbreak </a:t>
            </a:r>
          </a:p>
        </p:txBody>
      </p:sp>
      <p:sp>
        <p:nvSpPr>
          <p:cNvPr id="6" name="Slide Number Placeholder 5">
            <a:extLst>
              <a:ext uri="{FF2B5EF4-FFF2-40B4-BE49-F238E27FC236}">
                <a16:creationId xmlns:a16="http://schemas.microsoft.com/office/drawing/2014/main" id="{485B0FFA-3F70-4EC4-B3B5-CE17B6ADE0AB}"/>
              </a:ext>
            </a:extLst>
          </p:cNvPr>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135245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BF2213-BA2A-466F-977F-709AAB347EB9}"/>
              </a:ext>
            </a:extLst>
          </p:cNvPr>
          <p:cNvSpPr>
            <a:spLocks noGrp="1"/>
          </p:cNvSpPr>
          <p:nvPr>
            <p:ph type="title"/>
          </p:nvPr>
        </p:nvSpPr>
        <p:spPr/>
        <p:txBody>
          <a:bodyPr/>
          <a:lstStyle/>
          <a:p>
            <a:r>
              <a:rPr lang="en-US" dirty="0"/>
              <a:t>Crisis Recovery and Assessment </a:t>
            </a:r>
          </a:p>
        </p:txBody>
      </p:sp>
      <p:sp>
        <p:nvSpPr>
          <p:cNvPr id="8" name="Content Placeholder 7">
            <a:extLst>
              <a:ext uri="{FF2B5EF4-FFF2-40B4-BE49-F238E27FC236}">
                <a16:creationId xmlns:a16="http://schemas.microsoft.com/office/drawing/2014/main" id="{5BFB0670-7E7C-409C-B583-C8D6624D6ED4}"/>
              </a:ext>
            </a:extLst>
          </p:cNvPr>
          <p:cNvSpPr>
            <a:spLocks noGrp="1"/>
          </p:cNvSpPr>
          <p:nvPr>
            <p:ph sz="half" idx="1"/>
          </p:nvPr>
        </p:nvSpPr>
        <p:spPr/>
        <p:txBody>
          <a:bodyPr vert="horz" lIns="457200" tIns="45720" rIns="457200" bIns="45720" rtlCol="0" anchor="t">
            <a:normAutofit/>
          </a:bodyPr>
          <a:lstStyle/>
          <a:p>
            <a:pPr>
              <a:spcBef>
                <a:spcPts val="1800"/>
              </a:spcBef>
            </a:pPr>
            <a:r>
              <a:rPr lang="en-US" dirty="0"/>
              <a:t>To respond to a foodborne illness outbreak:</a:t>
            </a:r>
          </a:p>
          <a:p>
            <a:pPr marL="457200" indent="-457200">
              <a:spcBef>
                <a:spcPts val="1800"/>
              </a:spcBef>
              <a:buFont typeface="Arial" panose="020B0604020202020204" pitchFamily="34" charset="0"/>
              <a:buChar char="•"/>
            </a:pPr>
            <a:r>
              <a:rPr lang="en-US" sz="2600" b="0" dirty="0"/>
              <a:t>Work with the regulatory authority.</a:t>
            </a:r>
            <a:endParaRPr lang="en-US" sz="2600" b="0" dirty="0">
              <a:cs typeface="Arial"/>
            </a:endParaRPr>
          </a:p>
          <a:p>
            <a:pPr marL="457200" indent="-457200">
              <a:spcBef>
                <a:spcPts val="1800"/>
              </a:spcBef>
              <a:buFont typeface="Arial" panose="020B0604020202020204" pitchFamily="34" charset="0"/>
              <a:buChar char="•"/>
            </a:pPr>
            <a:r>
              <a:rPr lang="en-US" sz="2600" b="0" dirty="0"/>
              <a:t>Clean and sanitize all areas. </a:t>
            </a:r>
            <a:endParaRPr lang="en-US" sz="2600" b="0" dirty="0">
              <a:cs typeface="Arial" panose="020B0604020202020204"/>
            </a:endParaRPr>
          </a:p>
          <a:p>
            <a:pPr marL="457200" indent="-457200">
              <a:spcBef>
                <a:spcPts val="1800"/>
              </a:spcBef>
              <a:buFont typeface="Arial" panose="020B0604020202020204" pitchFamily="34" charset="0"/>
              <a:buChar char="•"/>
            </a:pPr>
            <a:r>
              <a:rPr lang="en-US" sz="2600" b="0" dirty="0"/>
              <a:t>Throw out suspected food.</a:t>
            </a:r>
          </a:p>
          <a:p>
            <a:pPr marL="457200" indent="-457200">
              <a:spcBef>
                <a:spcPts val="1800"/>
              </a:spcBef>
              <a:buFont typeface="Arial" panose="020B0604020202020204" pitchFamily="34" charset="0"/>
              <a:buChar char="•"/>
            </a:pPr>
            <a:r>
              <a:rPr lang="en-US" sz="2600" b="0" dirty="0"/>
              <a:t>Review food handling procedures.</a:t>
            </a:r>
          </a:p>
          <a:p>
            <a:pPr marL="457200" indent="-457200">
              <a:spcBef>
                <a:spcPts val="1800"/>
              </a:spcBef>
              <a:buFont typeface="Arial" panose="020B0604020202020204" pitchFamily="34" charset="0"/>
              <a:buChar char="•"/>
            </a:pPr>
            <a:r>
              <a:rPr lang="en-US" sz="2600" b="0" dirty="0"/>
              <a:t>Develop a plan to reassure customers. </a:t>
            </a:r>
          </a:p>
        </p:txBody>
      </p:sp>
      <p:pic>
        <p:nvPicPr>
          <p:cNvPr id="4" name="Picture Placeholder 3" descr="A food handler pouring out a pan of food into a garbage can&#10;">
            <a:extLst>
              <a:ext uri="{FF2B5EF4-FFF2-40B4-BE49-F238E27FC236}">
                <a16:creationId xmlns:a16="http://schemas.microsoft.com/office/drawing/2014/main" id="{E718B50A-2A75-48CC-8FD7-A7ACB0548A7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506" b="5506"/>
          <a:stretch>
            <a:fillRect/>
          </a:stretch>
        </p:blipFill>
        <p:spPr/>
      </p:pic>
      <p:sp>
        <p:nvSpPr>
          <p:cNvPr id="6" name="Slide Number Placeholder 5">
            <a:extLst>
              <a:ext uri="{FF2B5EF4-FFF2-40B4-BE49-F238E27FC236}">
                <a16:creationId xmlns:a16="http://schemas.microsoft.com/office/drawing/2014/main" id="{485B0FFA-3F70-4EC4-B3B5-CE17B6ADE0AB}"/>
              </a:ext>
            </a:extLst>
          </p:cNvPr>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113365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5FD0B8-9B2A-438C-BD29-21B846E51439}"/>
              </a:ext>
            </a:extLst>
          </p:cNvPr>
          <p:cNvSpPr>
            <a:spLocks noGrp="1"/>
          </p:cNvSpPr>
          <p:nvPr>
            <p:ph type="title"/>
          </p:nvPr>
        </p:nvSpPr>
        <p:spPr/>
        <p:txBody>
          <a:bodyPr/>
          <a:lstStyle/>
          <a:p>
            <a:r>
              <a:rPr lang="en-US" dirty="0"/>
              <a:t>Imminent Health Hazards </a:t>
            </a:r>
          </a:p>
        </p:txBody>
      </p:sp>
      <p:sp>
        <p:nvSpPr>
          <p:cNvPr id="8" name="Content Placeholder 7">
            <a:extLst>
              <a:ext uri="{FF2B5EF4-FFF2-40B4-BE49-F238E27FC236}">
                <a16:creationId xmlns:a16="http://schemas.microsoft.com/office/drawing/2014/main" id="{8B4698BC-2B4B-4D5D-82BE-DE21FBEB497A}"/>
              </a:ext>
            </a:extLst>
          </p:cNvPr>
          <p:cNvSpPr>
            <a:spLocks noGrp="1"/>
          </p:cNvSpPr>
          <p:nvPr>
            <p:ph idx="1"/>
          </p:nvPr>
        </p:nvSpPr>
        <p:spPr>
          <a:xfrm>
            <a:off x="609600" y="1554480"/>
            <a:ext cx="5486400" cy="4351338"/>
          </a:xfrm>
        </p:spPr>
        <p:txBody>
          <a:bodyPr>
            <a:normAutofit/>
          </a:bodyPr>
          <a:lstStyle/>
          <a:p>
            <a:r>
              <a:rPr lang="en-US" dirty="0"/>
              <a:t>An </a:t>
            </a:r>
            <a:r>
              <a:rPr lang="en-US" dirty="0">
                <a:solidFill>
                  <a:schemeClr val="bg2"/>
                </a:solidFill>
              </a:rPr>
              <a:t>imminent health hazard </a:t>
            </a:r>
            <a:r>
              <a:rPr lang="en-US" dirty="0"/>
              <a:t>is a significant threat or danger to health that requires immediate correction or closure to prevent injury. </a:t>
            </a:r>
          </a:p>
        </p:txBody>
      </p:sp>
      <p:sp>
        <p:nvSpPr>
          <p:cNvPr id="3" name="Content Placeholder 2">
            <a:extLst>
              <a:ext uri="{FF2B5EF4-FFF2-40B4-BE49-F238E27FC236}">
                <a16:creationId xmlns:a16="http://schemas.microsoft.com/office/drawing/2014/main" id="{2385F35D-93CB-47C5-AFCA-CBBF972DB977}"/>
              </a:ext>
            </a:extLst>
          </p:cNvPr>
          <p:cNvSpPr>
            <a:spLocks noGrp="1"/>
          </p:cNvSpPr>
          <p:nvPr>
            <p:ph idx="10"/>
          </p:nvPr>
        </p:nvSpPr>
        <p:spPr/>
        <p:txBody>
          <a:bodyPr/>
          <a:lstStyle/>
          <a:p>
            <a:pPr>
              <a:spcBef>
                <a:spcPts val="3000"/>
              </a:spcBef>
            </a:pPr>
            <a:r>
              <a:rPr lang="en-US" dirty="0"/>
              <a:t>How to respond: </a:t>
            </a:r>
          </a:p>
          <a:p>
            <a:pPr marL="457200" indent="-457200">
              <a:spcBef>
                <a:spcPts val="3000"/>
              </a:spcBef>
              <a:buFont typeface="Arial" panose="020B0604020202020204" pitchFamily="34" charset="0"/>
              <a:buChar char="•"/>
            </a:pPr>
            <a:r>
              <a:rPr lang="en-US" b="0" dirty="0"/>
              <a:t>Stop service.</a:t>
            </a:r>
          </a:p>
          <a:p>
            <a:pPr marL="457200" indent="-457200">
              <a:spcBef>
                <a:spcPts val="3000"/>
              </a:spcBef>
              <a:buFont typeface="Arial" panose="020B0604020202020204" pitchFamily="34" charset="0"/>
              <a:buChar char="•"/>
            </a:pPr>
            <a:r>
              <a:rPr lang="en-US" b="0" dirty="0"/>
              <a:t>Notify regulatory authority.</a:t>
            </a:r>
          </a:p>
          <a:p>
            <a:pPr marL="457200" indent="-457200">
              <a:spcBef>
                <a:spcPts val="3000"/>
              </a:spcBef>
              <a:buFont typeface="Arial" panose="020B0604020202020204" pitchFamily="34" charset="0"/>
              <a:buChar char="•"/>
            </a:pPr>
            <a:r>
              <a:rPr lang="en-US" b="0" dirty="0"/>
              <a:t>Throw out spoiled or contaminated food. </a:t>
            </a:r>
          </a:p>
          <a:p>
            <a:endParaRPr lang="en-US" dirty="0"/>
          </a:p>
        </p:txBody>
      </p:sp>
      <p:sp>
        <p:nvSpPr>
          <p:cNvPr id="6" name="Slide Number Placeholder 5">
            <a:extLst>
              <a:ext uri="{FF2B5EF4-FFF2-40B4-BE49-F238E27FC236}">
                <a16:creationId xmlns:a16="http://schemas.microsoft.com/office/drawing/2014/main" id="{3A601306-C1AB-4254-B6DB-CE307440AF33}"/>
              </a:ext>
            </a:extLst>
          </p:cNvPr>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315588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5FD0B8-9B2A-438C-BD29-21B846E51439}"/>
              </a:ext>
            </a:extLst>
          </p:cNvPr>
          <p:cNvSpPr>
            <a:spLocks noGrp="1"/>
          </p:cNvSpPr>
          <p:nvPr>
            <p:ph type="title"/>
          </p:nvPr>
        </p:nvSpPr>
        <p:spPr/>
        <p:txBody>
          <a:bodyPr/>
          <a:lstStyle/>
          <a:p>
            <a:r>
              <a:rPr lang="en-US" dirty="0"/>
              <a:t>Water Service Interruption </a:t>
            </a:r>
          </a:p>
        </p:txBody>
      </p:sp>
      <p:sp>
        <p:nvSpPr>
          <p:cNvPr id="8" name="Content Placeholder 7">
            <a:extLst>
              <a:ext uri="{FF2B5EF4-FFF2-40B4-BE49-F238E27FC236}">
                <a16:creationId xmlns:a16="http://schemas.microsoft.com/office/drawing/2014/main" id="{8B4698BC-2B4B-4D5D-82BE-DE21FBEB497A}"/>
              </a:ext>
            </a:extLst>
          </p:cNvPr>
          <p:cNvSpPr>
            <a:spLocks noGrp="1"/>
          </p:cNvSpPr>
          <p:nvPr>
            <p:ph idx="1"/>
          </p:nvPr>
        </p:nvSpPr>
        <p:spPr/>
        <p:txBody>
          <a:bodyPr/>
          <a:lstStyle/>
          <a:p>
            <a:r>
              <a:rPr lang="en-US" dirty="0"/>
              <a:t>Create a plan in case of a water service interruption.</a:t>
            </a:r>
          </a:p>
          <a:p>
            <a:pPr marL="457200" indent="-457200">
              <a:buFont typeface="Arial" panose="020B0604020202020204" pitchFamily="34" charset="0"/>
              <a:buChar char="•"/>
            </a:pPr>
            <a:r>
              <a:rPr lang="en-US" b="0" dirty="0"/>
              <a:t>Keep a supply of single-use items and bottled water.</a:t>
            </a:r>
          </a:p>
          <a:p>
            <a:pPr marL="457200" indent="-457200">
              <a:buFont typeface="Arial" panose="020B0604020202020204" pitchFamily="34" charset="0"/>
              <a:buChar char="•"/>
            </a:pPr>
            <a:r>
              <a:rPr lang="en-US" b="0" dirty="0"/>
              <a:t>Have a supplier who can provide ice in an emergency.</a:t>
            </a:r>
          </a:p>
          <a:p>
            <a:pPr marL="457200" indent="-457200">
              <a:buFont typeface="Arial" panose="020B0604020202020204" pitchFamily="34" charset="0"/>
              <a:buChar char="•"/>
            </a:pPr>
            <a:r>
              <a:rPr lang="en-US" b="0" dirty="0"/>
              <a:t>Develop emergency handwashing procedures.</a:t>
            </a:r>
          </a:p>
          <a:p>
            <a:pPr marL="457200" indent="-457200">
              <a:buFont typeface="Arial" panose="020B0604020202020204" pitchFamily="34" charset="0"/>
              <a:buChar char="•"/>
            </a:pPr>
            <a:r>
              <a:rPr lang="en-US" b="0" dirty="0"/>
              <a:t>Take action after water is restored. </a:t>
            </a:r>
          </a:p>
          <a:p>
            <a:pPr marL="457200" indent="-4572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3A601306-C1AB-4254-B6DB-CE307440AF33}"/>
              </a:ext>
            </a:extLst>
          </p:cNvPr>
          <p:cNvSpPr>
            <a:spLocks noGrp="1"/>
          </p:cNvSpPr>
          <p:nvPr>
            <p:ph type="sldNum" sz="quarter" idx="4"/>
          </p:nvPr>
        </p:nvSpPr>
        <p:spPr/>
        <p:txBody>
          <a:bodyPr/>
          <a:lstStyle/>
          <a:p>
            <a:fld id="{BF568A59-ACA4-4C70-9252-AAB755DA2F6B}" type="slidenum">
              <a:rPr lang="en-US" smtClean="0"/>
              <a:pPr/>
              <a:t>13</a:t>
            </a:fld>
            <a:endParaRPr lang="en-US"/>
          </a:p>
        </p:txBody>
      </p:sp>
    </p:spTree>
    <p:extLst>
      <p:ext uri="{BB962C8B-B14F-4D97-AF65-F5344CB8AC3E}">
        <p14:creationId xmlns:p14="http://schemas.microsoft.com/office/powerpoint/2010/main" val="409756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5FD0B8-9B2A-438C-BD29-21B846E51439}"/>
              </a:ext>
            </a:extLst>
          </p:cNvPr>
          <p:cNvSpPr>
            <a:spLocks noGrp="1"/>
          </p:cNvSpPr>
          <p:nvPr>
            <p:ph type="title"/>
          </p:nvPr>
        </p:nvSpPr>
        <p:spPr/>
        <p:txBody>
          <a:bodyPr/>
          <a:lstStyle/>
          <a:p>
            <a:r>
              <a:rPr lang="en-US" dirty="0"/>
              <a:t>Power Outage </a:t>
            </a:r>
          </a:p>
        </p:txBody>
      </p:sp>
      <p:sp>
        <p:nvSpPr>
          <p:cNvPr id="8" name="Content Placeholder 7">
            <a:extLst>
              <a:ext uri="{FF2B5EF4-FFF2-40B4-BE49-F238E27FC236}">
                <a16:creationId xmlns:a16="http://schemas.microsoft.com/office/drawing/2014/main" id="{8B4698BC-2B4B-4D5D-82BE-DE21FBEB497A}"/>
              </a:ext>
            </a:extLst>
          </p:cNvPr>
          <p:cNvSpPr>
            <a:spLocks noGrp="1"/>
          </p:cNvSpPr>
          <p:nvPr>
            <p:ph idx="1"/>
          </p:nvPr>
        </p:nvSpPr>
        <p:spPr>
          <a:xfrm>
            <a:off x="609600" y="1554480"/>
            <a:ext cx="11337758" cy="4351338"/>
          </a:xfrm>
        </p:spPr>
        <p:txBody>
          <a:bodyPr>
            <a:normAutofit/>
          </a:bodyPr>
          <a:lstStyle/>
          <a:p>
            <a:r>
              <a:rPr lang="en-US" dirty="0"/>
              <a:t>Create a plan in case of a power outage. </a:t>
            </a:r>
          </a:p>
          <a:p>
            <a:pPr marL="457200" indent="-457200">
              <a:buFont typeface="Arial" panose="020B0604020202020204" pitchFamily="34" charset="0"/>
              <a:buChar char="•"/>
            </a:pPr>
            <a:r>
              <a:rPr lang="en-US" b="0" dirty="0"/>
              <a:t>Arrange access to an electrical generator and a refrigerated truck. </a:t>
            </a:r>
          </a:p>
          <a:p>
            <a:pPr marL="457200" indent="-457200">
              <a:buFont typeface="Arial" panose="020B0604020202020204" pitchFamily="34" charset="0"/>
              <a:buChar char="•"/>
            </a:pPr>
            <a:r>
              <a:rPr lang="en-US" b="0" dirty="0"/>
              <a:t>Prepare a menu with items that do not require cooking.</a:t>
            </a:r>
          </a:p>
          <a:p>
            <a:pPr marL="457200" indent="-457200">
              <a:buFont typeface="Arial" panose="020B0604020202020204" pitchFamily="34" charset="0"/>
              <a:buChar char="•"/>
            </a:pPr>
            <a:r>
              <a:rPr lang="en-US" b="0" dirty="0"/>
              <a:t>Develop a policy for when cooler doors should be opened.</a:t>
            </a:r>
          </a:p>
        </p:txBody>
      </p:sp>
      <p:sp>
        <p:nvSpPr>
          <p:cNvPr id="6" name="Slide Number Placeholder 5">
            <a:extLst>
              <a:ext uri="{FF2B5EF4-FFF2-40B4-BE49-F238E27FC236}">
                <a16:creationId xmlns:a16="http://schemas.microsoft.com/office/drawing/2014/main" id="{3A601306-C1AB-4254-B6DB-CE307440AF33}"/>
              </a:ext>
            </a:extLst>
          </p:cNvPr>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422727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5FD0B8-9B2A-438C-BD29-21B846E51439}"/>
              </a:ext>
            </a:extLst>
          </p:cNvPr>
          <p:cNvSpPr>
            <a:spLocks noGrp="1"/>
          </p:cNvSpPr>
          <p:nvPr>
            <p:ph type="title"/>
          </p:nvPr>
        </p:nvSpPr>
        <p:spPr/>
        <p:txBody>
          <a:bodyPr/>
          <a:lstStyle/>
          <a:p>
            <a:r>
              <a:rPr lang="en-US" dirty="0"/>
              <a:t>Fires and Floods </a:t>
            </a:r>
          </a:p>
        </p:txBody>
      </p:sp>
      <p:sp>
        <p:nvSpPr>
          <p:cNvPr id="8" name="Content Placeholder 7">
            <a:extLst>
              <a:ext uri="{FF2B5EF4-FFF2-40B4-BE49-F238E27FC236}">
                <a16:creationId xmlns:a16="http://schemas.microsoft.com/office/drawing/2014/main" id="{8B4698BC-2B4B-4D5D-82BE-DE21FBEB497A}"/>
              </a:ext>
            </a:extLst>
          </p:cNvPr>
          <p:cNvSpPr>
            <a:spLocks noGrp="1"/>
          </p:cNvSpPr>
          <p:nvPr>
            <p:ph idx="1"/>
          </p:nvPr>
        </p:nvSpPr>
        <p:spPr/>
        <p:txBody>
          <a:bodyPr/>
          <a:lstStyle/>
          <a:p>
            <a:r>
              <a:rPr lang="en-US" dirty="0"/>
              <a:t>Fire</a:t>
            </a:r>
          </a:p>
          <a:p>
            <a:pPr marL="457200" indent="-457200">
              <a:buFont typeface="Arial" panose="020B0604020202020204" pitchFamily="34" charset="0"/>
              <a:buChar char="•"/>
            </a:pPr>
            <a:r>
              <a:rPr lang="en-US" b="0" dirty="0"/>
              <a:t>Have emergency contact information.</a:t>
            </a:r>
          </a:p>
          <a:p>
            <a:pPr marL="457200" indent="-457200">
              <a:buFont typeface="Arial" panose="020B0604020202020204" pitchFamily="34" charset="0"/>
              <a:buChar char="•"/>
            </a:pPr>
            <a:r>
              <a:rPr lang="en-US" b="0" dirty="0"/>
              <a:t>Post fire department phone number by all phones.</a:t>
            </a:r>
          </a:p>
          <a:p>
            <a:endParaRPr lang="en-US" dirty="0"/>
          </a:p>
        </p:txBody>
      </p:sp>
      <p:sp>
        <p:nvSpPr>
          <p:cNvPr id="2" name="Content Placeholder 1">
            <a:extLst>
              <a:ext uri="{FF2B5EF4-FFF2-40B4-BE49-F238E27FC236}">
                <a16:creationId xmlns:a16="http://schemas.microsoft.com/office/drawing/2014/main" id="{3BD37172-82F5-4FBB-8BCB-9F6646DF9924}"/>
              </a:ext>
            </a:extLst>
          </p:cNvPr>
          <p:cNvSpPr>
            <a:spLocks noGrp="1"/>
          </p:cNvSpPr>
          <p:nvPr>
            <p:ph idx="10"/>
          </p:nvPr>
        </p:nvSpPr>
        <p:spPr/>
        <p:txBody>
          <a:bodyPr>
            <a:normAutofit lnSpcReduction="10000"/>
          </a:bodyPr>
          <a:lstStyle/>
          <a:p>
            <a:r>
              <a:rPr lang="en-US" dirty="0"/>
              <a:t>Flood</a:t>
            </a:r>
          </a:p>
          <a:p>
            <a:pPr marL="457200" indent="-457200">
              <a:buFont typeface="Arial" panose="020B0604020202020204" pitchFamily="34" charset="0"/>
              <a:buChar char="•"/>
            </a:pPr>
            <a:r>
              <a:rPr lang="en-US" b="0" dirty="0"/>
              <a:t>Have a plan to monitor and maintain flood control equipment.</a:t>
            </a:r>
          </a:p>
          <a:p>
            <a:pPr marL="457200" indent="-457200">
              <a:buFont typeface="Arial" panose="020B0604020202020204" pitchFamily="34" charset="0"/>
              <a:buChar char="•"/>
            </a:pPr>
            <a:r>
              <a:rPr lang="en-US" b="0" dirty="0"/>
              <a:t>Have emergency contact information. </a:t>
            </a:r>
          </a:p>
          <a:p>
            <a:pPr marL="457200" indent="-457200">
              <a:buFont typeface="Arial" panose="020B0604020202020204" pitchFamily="34" charset="0"/>
              <a:buChar char="•"/>
            </a:pPr>
            <a:r>
              <a:rPr lang="en-US" b="0" dirty="0"/>
              <a:t>Keep a supply of bottled water.</a:t>
            </a:r>
          </a:p>
          <a:p>
            <a:endParaRPr lang="en-US" dirty="0"/>
          </a:p>
        </p:txBody>
      </p:sp>
      <p:sp>
        <p:nvSpPr>
          <p:cNvPr id="6" name="Slide Number Placeholder 5">
            <a:extLst>
              <a:ext uri="{FF2B5EF4-FFF2-40B4-BE49-F238E27FC236}">
                <a16:creationId xmlns:a16="http://schemas.microsoft.com/office/drawing/2014/main" id="{3A601306-C1AB-4254-B6DB-CE307440AF33}"/>
              </a:ext>
            </a:extLst>
          </p:cNvPr>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280627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a:spcBef>
                <a:spcPts val="2400"/>
              </a:spcBef>
            </a:pPr>
            <a:r>
              <a:rPr lang="en-US" b="0" dirty="0"/>
              <a:t>What types of food safety programs must be in place as a foundation for a food safety management system? </a:t>
            </a:r>
          </a:p>
          <a:p>
            <a:pPr>
              <a:spcBef>
                <a:spcPts val="2400"/>
              </a:spcBef>
            </a:pPr>
            <a:r>
              <a:rPr lang="en-US" b="0" dirty="0"/>
              <a:t>What are some ways to achieve active managerial control? </a:t>
            </a:r>
          </a:p>
          <a:p>
            <a:pPr>
              <a:spcBef>
                <a:spcPts val="2400"/>
              </a:spcBef>
            </a:pPr>
            <a:r>
              <a:rPr lang="en-US" b="0" dirty="0"/>
              <a:t>Summarize the activities involved in the first HACCP principle “Conduct a Hazard Analysis.” </a:t>
            </a:r>
          </a:p>
          <a:p>
            <a:pPr>
              <a:spcBef>
                <a:spcPts val="2400"/>
              </a:spcBef>
            </a:pPr>
            <a:r>
              <a:rPr lang="en-US" b="0" dirty="0"/>
              <a:t>Under what conditions might a regulatory authority allow an operation to continue operating in the event of a water or electrical interruption?</a:t>
            </a:r>
          </a:p>
        </p:txBody>
      </p:sp>
      <p:sp>
        <p:nvSpPr>
          <p:cNvPr id="4" name="Slide Number Placeholder 3"/>
          <p:cNvSpPr>
            <a:spLocks noGrp="1"/>
          </p:cNvSpPr>
          <p:nvPr>
            <p:ph type="sldNum" sz="quarter" idx="4"/>
          </p:nvPr>
        </p:nvSpPr>
        <p:spPr/>
        <p:txBody>
          <a:bodyPr/>
          <a:lstStyle/>
          <a:p>
            <a:fld id="{BF568A59-ACA4-4C70-9252-AAB755DA2F6B}" type="slidenum">
              <a:rPr lang="en-US" smtClean="0"/>
              <a:pPr/>
              <a:t>16</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p:txBody>
          <a:bodyPr>
            <a:normAutofit/>
          </a:bodyPr>
          <a:lstStyle/>
          <a:p>
            <a:pPr>
              <a:spcBef>
                <a:spcPts val="2400"/>
              </a:spcBef>
            </a:pPr>
            <a:r>
              <a:rPr lang="en-US" dirty="0"/>
              <a:t>After completing this chapter, you should be able to:  </a:t>
            </a:r>
          </a:p>
          <a:p>
            <a:pPr marL="457200" indent="-457200">
              <a:spcBef>
                <a:spcPts val="2400"/>
              </a:spcBef>
              <a:buFont typeface="Arial" panose="020B0604020202020204" pitchFamily="34" charset="0"/>
              <a:buChar char="•"/>
            </a:pPr>
            <a:r>
              <a:rPr lang="en-US" sz="2600" b="0" dirty="0"/>
              <a:t>Explain what a food safety management system is and list the food safety programs that must be in place for it to be effective. </a:t>
            </a:r>
          </a:p>
          <a:p>
            <a:pPr marL="457200" indent="-457200">
              <a:spcBef>
                <a:spcPts val="2400"/>
              </a:spcBef>
              <a:buFont typeface="Arial" panose="020B0604020202020204" pitchFamily="34" charset="0"/>
              <a:buChar char="•"/>
            </a:pPr>
            <a:r>
              <a:rPr lang="en-US" sz="2600" b="0" dirty="0"/>
              <a:t>Define active managerial control, identify how it can be achieved, and list the steps for implementing it. </a:t>
            </a:r>
          </a:p>
          <a:p>
            <a:pPr marL="457200" indent="-457200">
              <a:spcBef>
                <a:spcPts val="2400"/>
              </a:spcBef>
              <a:buFont typeface="Arial" panose="020B0604020202020204" pitchFamily="34" charset="0"/>
              <a:buChar char="•"/>
            </a:pPr>
            <a:r>
              <a:rPr lang="en-US" sz="2600" b="0" dirty="0"/>
              <a:t>Summarize the FDA’s public health interventions for controlling the common risk factors for foodborne illness.</a:t>
            </a:r>
          </a:p>
          <a:p>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2</a:t>
            </a:fld>
            <a:endParaRPr lang="en-US"/>
          </a:p>
        </p:txBody>
      </p:sp>
    </p:spTree>
    <p:extLst>
      <p:ext uri="{BB962C8B-B14F-4D97-AF65-F5344CB8AC3E}">
        <p14:creationId xmlns:p14="http://schemas.microsoft.com/office/powerpoint/2010/main" val="128731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 Continued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a:xfrm>
            <a:off x="609600" y="1554480"/>
            <a:ext cx="10363200" cy="4351338"/>
          </a:xfrm>
        </p:spPr>
        <p:txBody>
          <a:bodyPr>
            <a:noAutofit/>
          </a:bodyPr>
          <a:lstStyle/>
          <a:p>
            <a:pPr marL="457200" indent="-457200">
              <a:spcBef>
                <a:spcPts val="1800"/>
              </a:spcBef>
              <a:buFont typeface="Arial" panose="020B0604020202020204" pitchFamily="34" charset="0"/>
              <a:buChar char="•"/>
            </a:pPr>
            <a:r>
              <a:rPr lang="en-US" sz="2600" b="0" dirty="0"/>
              <a:t>Identify the basis for an effective HACCP system and summarize the seven HACCP principles. </a:t>
            </a:r>
          </a:p>
          <a:p>
            <a:pPr marL="457200" indent="-457200">
              <a:spcBef>
                <a:spcPts val="1800"/>
              </a:spcBef>
              <a:buFont typeface="Arial" panose="020B0604020202020204" pitchFamily="34" charset="0"/>
              <a:buChar char="•"/>
            </a:pPr>
            <a:r>
              <a:rPr lang="en-US" sz="2600" b="0" dirty="0"/>
              <a:t>Describe how to prepare for, respond to, and recover from a crisis. </a:t>
            </a:r>
          </a:p>
          <a:p>
            <a:pPr marL="457200" indent="-457200">
              <a:spcBef>
                <a:spcPts val="1800"/>
              </a:spcBef>
              <a:buFont typeface="Arial" panose="020B0604020202020204" pitchFamily="34" charset="0"/>
              <a:buChar char="•"/>
            </a:pPr>
            <a:r>
              <a:rPr lang="en-US" sz="2600" b="0" dirty="0"/>
              <a:t>Summarize the process for responding to a foodborne-illness outbreak. </a:t>
            </a:r>
          </a:p>
          <a:p>
            <a:pPr marL="457200" indent="-457200">
              <a:spcBef>
                <a:spcPts val="1800"/>
              </a:spcBef>
              <a:buFont typeface="Arial" panose="020B0604020202020204" pitchFamily="34" charset="0"/>
              <a:buChar char="•"/>
            </a:pPr>
            <a:r>
              <a:rPr lang="en-US" sz="2600" b="0" dirty="0"/>
              <a:t>Define imminent health hazards, list examples, and describe the proper response to them.</a:t>
            </a:r>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3</a:t>
            </a:fld>
            <a:endParaRPr lang="en-US"/>
          </a:p>
        </p:txBody>
      </p:sp>
    </p:spTree>
    <p:extLst>
      <p:ext uri="{BB962C8B-B14F-4D97-AF65-F5344CB8AC3E}">
        <p14:creationId xmlns:p14="http://schemas.microsoft.com/office/powerpoint/2010/main" val="395841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10.1 Food Safety Management Systems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a:xfrm>
            <a:off x="612648" y="1554480"/>
            <a:ext cx="7413752" cy="4351338"/>
          </a:xfrm>
        </p:spPr>
        <p:txBody>
          <a:bodyPr>
            <a:normAutofit/>
          </a:bodyPr>
          <a:lstStyle/>
          <a:p>
            <a:pPr>
              <a:spcBef>
                <a:spcPts val="2400"/>
              </a:spcBef>
            </a:pPr>
            <a:r>
              <a:rPr lang="en-US" dirty="0"/>
              <a:t>A </a:t>
            </a:r>
            <a:r>
              <a:rPr lang="en-US" dirty="0">
                <a:solidFill>
                  <a:schemeClr val="bg2"/>
                </a:solidFill>
              </a:rPr>
              <a:t>food safety management system </a:t>
            </a:r>
            <a:r>
              <a:rPr lang="en-US" dirty="0"/>
              <a:t>is a group of practices and procedures intended to prevent foodborne illness. </a:t>
            </a:r>
          </a:p>
          <a:p>
            <a:pPr>
              <a:spcBef>
                <a:spcPts val="1800"/>
              </a:spcBef>
            </a:pPr>
            <a:r>
              <a:rPr lang="en-US" dirty="0"/>
              <a:t>These programs include: </a:t>
            </a:r>
          </a:p>
          <a:p>
            <a:pPr marL="457200" indent="-457200">
              <a:spcBef>
                <a:spcPts val="1800"/>
              </a:spcBef>
              <a:buFont typeface="Arial" panose="020B0604020202020204" pitchFamily="34" charset="0"/>
              <a:buChar char="•"/>
            </a:pPr>
            <a:r>
              <a:rPr lang="en-US" sz="2600" b="0" dirty="0"/>
              <a:t>Personal hygiene </a:t>
            </a:r>
          </a:p>
          <a:p>
            <a:pPr marL="457200" indent="-457200">
              <a:spcBef>
                <a:spcPts val="1800"/>
              </a:spcBef>
              <a:buFont typeface="Arial" panose="020B0604020202020204" pitchFamily="34" charset="0"/>
              <a:buChar char="•"/>
            </a:pPr>
            <a:r>
              <a:rPr lang="en-US" sz="2600" b="0" dirty="0"/>
              <a:t>Supplier selection and specification </a:t>
            </a:r>
          </a:p>
          <a:p>
            <a:pPr marL="457200" indent="-457200">
              <a:spcBef>
                <a:spcPts val="1800"/>
              </a:spcBef>
              <a:buFont typeface="Arial" panose="020B0604020202020204" pitchFamily="34" charset="0"/>
              <a:buChar char="•"/>
            </a:pPr>
            <a:r>
              <a:rPr lang="en-US" sz="2600" b="0" dirty="0"/>
              <a:t>Cleaning and sanitizing</a:t>
            </a:r>
          </a:p>
          <a:p>
            <a:pPr marL="457200" indent="-457200">
              <a:spcBef>
                <a:spcPts val="1800"/>
              </a:spcBef>
              <a:buFont typeface="Arial" panose="020B0604020202020204" pitchFamily="34" charset="0"/>
              <a:buChar char="•"/>
            </a:pPr>
            <a:r>
              <a:rPr lang="en-US" sz="2600" b="0" dirty="0"/>
              <a:t>Pest control </a:t>
            </a:r>
          </a:p>
        </p:txBody>
      </p:sp>
      <p:pic>
        <p:nvPicPr>
          <p:cNvPr id="8" name="Picture Placeholder 7" descr="A food handler receiving a food delivery from a supplier&#10;">
            <a:extLst>
              <a:ext uri="{FF2B5EF4-FFF2-40B4-BE49-F238E27FC236}">
                <a16:creationId xmlns:a16="http://schemas.microsoft.com/office/drawing/2014/main" id="{A941C87B-C9C4-453D-9697-C6FA6EE2E29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55" b="4055"/>
          <a:stretch/>
        </p:blipFill>
        <p:spPr>
          <a:xfrm>
            <a:off x="8321040" y="3894137"/>
            <a:ext cx="3246120" cy="2011680"/>
          </a:xfrm>
        </p:spPr>
      </p:pic>
      <p:pic>
        <p:nvPicPr>
          <p:cNvPr id="10" name="Picture Placeholder 9" descr="A food handler washing hands in a handwashing sink&#10;">
            <a:extLst>
              <a:ext uri="{FF2B5EF4-FFF2-40B4-BE49-F238E27FC236}">
                <a16:creationId xmlns:a16="http://schemas.microsoft.com/office/drawing/2014/main" id="{20DD4568-AC55-42B2-B762-68CDEFFBD5E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510" b="3510"/>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285289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10.2 Active Managerial Control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p:txBody>
          <a:bodyPr>
            <a:normAutofit/>
          </a:bodyPr>
          <a:lstStyle/>
          <a:p>
            <a:pPr>
              <a:spcBef>
                <a:spcPts val="1800"/>
              </a:spcBef>
            </a:pPr>
            <a:r>
              <a:rPr lang="en-US" dirty="0"/>
              <a:t>Steps to implement:</a:t>
            </a:r>
          </a:p>
          <a:p>
            <a:pPr marL="514350" indent="-514350">
              <a:spcBef>
                <a:spcPts val="1800"/>
              </a:spcBef>
              <a:buFont typeface="+mj-lt"/>
              <a:buAutoNum type="arabicPeriod"/>
            </a:pPr>
            <a:r>
              <a:rPr lang="en-US" sz="2600" b="0" dirty="0"/>
              <a:t>Identify Risks.</a:t>
            </a:r>
          </a:p>
          <a:p>
            <a:pPr marL="514350" indent="-514350">
              <a:spcBef>
                <a:spcPts val="1800"/>
              </a:spcBef>
              <a:buFont typeface="+mj-lt"/>
              <a:buAutoNum type="arabicPeriod"/>
            </a:pPr>
            <a:r>
              <a:rPr lang="en-US" sz="2600" b="0" dirty="0"/>
              <a:t>Monitor critical activities.</a:t>
            </a:r>
          </a:p>
          <a:p>
            <a:pPr marL="514350" indent="-514350">
              <a:spcBef>
                <a:spcPts val="1800"/>
              </a:spcBef>
              <a:buFont typeface="+mj-lt"/>
              <a:buAutoNum type="arabicPeriod"/>
            </a:pPr>
            <a:r>
              <a:rPr lang="en-US" sz="2600" b="0" dirty="0"/>
              <a:t>Take corrective action. </a:t>
            </a:r>
          </a:p>
          <a:p>
            <a:pPr marL="514350" indent="-514350">
              <a:spcBef>
                <a:spcPts val="1800"/>
              </a:spcBef>
              <a:buFont typeface="+mj-lt"/>
              <a:buAutoNum type="arabicPeriod"/>
            </a:pPr>
            <a:r>
              <a:rPr lang="en-US" sz="2600" b="0" dirty="0"/>
              <a:t>Oversee policies and procedures. </a:t>
            </a:r>
          </a:p>
          <a:p>
            <a:pPr marL="514350" indent="-514350">
              <a:spcBef>
                <a:spcPts val="1800"/>
              </a:spcBef>
              <a:buFont typeface="+mj-lt"/>
              <a:buAutoNum type="arabicPeriod"/>
            </a:pPr>
            <a:r>
              <a:rPr lang="en-US" sz="2600" b="0" dirty="0"/>
              <a:t>Train and re-train employees.</a:t>
            </a:r>
          </a:p>
          <a:p>
            <a:pPr marL="514350" indent="-514350">
              <a:spcBef>
                <a:spcPts val="1800"/>
              </a:spcBef>
              <a:buFont typeface="+mj-lt"/>
              <a:buAutoNum type="arabicPeriod"/>
            </a:pPr>
            <a:r>
              <a:rPr lang="en-US" sz="2600" b="0" dirty="0"/>
              <a:t>Re-evaluate the system periodically. </a:t>
            </a:r>
          </a:p>
          <a:p>
            <a:endParaRPr lang="en-US" dirty="0"/>
          </a:p>
        </p:txBody>
      </p:sp>
      <p:pic>
        <p:nvPicPr>
          <p:cNvPr id="7" name="Picture Placeholder 6" descr="A manager monitoring a food handler who is reheating food&#10;">
            <a:extLst>
              <a:ext uri="{FF2B5EF4-FFF2-40B4-BE49-F238E27FC236}">
                <a16:creationId xmlns:a16="http://schemas.microsoft.com/office/drawing/2014/main" id="{DF218974-E955-4030-A5D3-429D6CFD44B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86" r="286"/>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133887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FDA’s Public Health Interventions </a:t>
            </a:r>
          </a:p>
        </p:txBody>
      </p:sp>
      <p:sp>
        <p:nvSpPr>
          <p:cNvPr id="3" name="Content Placeholder 2"/>
          <p:cNvSpPr>
            <a:spLocks noGrp="1"/>
          </p:cNvSpPr>
          <p:nvPr>
            <p:ph idx="1"/>
          </p:nvPr>
        </p:nvSpPr>
        <p:spPr/>
        <p:txBody>
          <a:bodyPr>
            <a:normAutofit/>
          </a:bodyPr>
          <a:lstStyle/>
          <a:p>
            <a:pPr>
              <a:spcBef>
                <a:spcPts val="2400"/>
              </a:spcBef>
            </a:pPr>
            <a:r>
              <a:rPr lang="en-US" dirty="0"/>
              <a:t>The FDA Food Code provides five specific recommendations for controlling the common risk factors for foodborne illness. </a:t>
            </a:r>
          </a:p>
          <a:p>
            <a:pPr marL="457200" indent="-457200">
              <a:spcBef>
                <a:spcPts val="2400"/>
              </a:spcBef>
              <a:buFont typeface="Arial" panose="020B0604020202020204" pitchFamily="34" charset="0"/>
              <a:buChar char="•"/>
            </a:pPr>
            <a:r>
              <a:rPr lang="en-US" sz="2600" b="0" dirty="0"/>
              <a:t>Demonstration of knowledge</a:t>
            </a:r>
          </a:p>
          <a:p>
            <a:pPr marL="457200" indent="-457200">
              <a:spcBef>
                <a:spcPts val="2400"/>
              </a:spcBef>
              <a:buFont typeface="Arial" panose="020B0604020202020204" pitchFamily="34" charset="0"/>
              <a:buChar char="•"/>
            </a:pPr>
            <a:r>
              <a:rPr lang="en-US" sz="2600" b="0" dirty="0"/>
              <a:t>Staff health controls</a:t>
            </a:r>
          </a:p>
          <a:p>
            <a:pPr marL="457200" indent="-457200">
              <a:spcBef>
                <a:spcPts val="2400"/>
              </a:spcBef>
              <a:buFont typeface="Arial" panose="020B0604020202020204" pitchFamily="34" charset="0"/>
              <a:buChar char="•"/>
            </a:pPr>
            <a:r>
              <a:rPr lang="en-US" sz="2600" b="0" dirty="0"/>
              <a:t>Controlling hands as a vehicle of contamination </a:t>
            </a:r>
          </a:p>
          <a:p>
            <a:pPr marL="457200" indent="-457200">
              <a:spcBef>
                <a:spcPts val="2400"/>
              </a:spcBef>
              <a:buFont typeface="Arial" panose="020B0604020202020204" pitchFamily="34" charset="0"/>
              <a:buChar char="•"/>
            </a:pPr>
            <a:r>
              <a:rPr lang="en-US" sz="2600" b="0" dirty="0"/>
              <a:t>Time and temperature parameters for controlling pathogens</a:t>
            </a:r>
          </a:p>
          <a:p>
            <a:pPr marL="457200" indent="-457200">
              <a:spcBef>
                <a:spcPts val="2400"/>
              </a:spcBef>
              <a:buFont typeface="Arial" panose="020B0604020202020204" pitchFamily="34" charset="0"/>
              <a:buChar char="•"/>
            </a:pPr>
            <a:r>
              <a:rPr lang="en-US" sz="2600" b="0" dirty="0"/>
              <a:t>Consumer advisories </a:t>
            </a:r>
          </a:p>
        </p:txBody>
      </p:sp>
      <p:sp>
        <p:nvSpPr>
          <p:cNvPr id="5" name="Slide Number Placeholder 4"/>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195920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EA65-A7DE-4B02-AA8D-F4979CB4FF42}"/>
              </a:ext>
            </a:extLst>
          </p:cNvPr>
          <p:cNvSpPr>
            <a:spLocks noGrp="1"/>
          </p:cNvSpPr>
          <p:nvPr>
            <p:ph type="title"/>
          </p:nvPr>
        </p:nvSpPr>
        <p:spPr/>
        <p:txBody>
          <a:bodyPr/>
          <a:lstStyle/>
          <a:p>
            <a:r>
              <a:rPr lang="en-US" dirty="0"/>
              <a:t>The Seven HACCP Principles </a:t>
            </a:r>
          </a:p>
        </p:txBody>
      </p:sp>
      <p:sp>
        <p:nvSpPr>
          <p:cNvPr id="3" name="Content Placeholder 2">
            <a:extLst>
              <a:ext uri="{FF2B5EF4-FFF2-40B4-BE49-F238E27FC236}">
                <a16:creationId xmlns:a16="http://schemas.microsoft.com/office/drawing/2014/main" id="{E354946A-DE4E-411B-A834-B51139EB85E7}"/>
              </a:ext>
            </a:extLst>
          </p:cNvPr>
          <p:cNvSpPr>
            <a:spLocks noGrp="1"/>
          </p:cNvSpPr>
          <p:nvPr>
            <p:ph sz="half" idx="1"/>
          </p:nvPr>
        </p:nvSpPr>
        <p:spPr/>
        <p:txBody>
          <a:bodyPr/>
          <a:lstStyle/>
          <a:p>
            <a:r>
              <a:rPr lang="en-US" dirty="0"/>
              <a:t>A </a:t>
            </a:r>
            <a:r>
              <a:rPr lang="en-US" dirty="0">
                <a:solidFill>
                  <a:schemeClr val="bg2"/>
                </a:solidFill>
              </a:rPr>
              <a:t>HACCP</a:t>
            </a:r>
            <a:r>
              <a:rPr lang="en-US" dirty="0"/>
              <a:t> system is designed to identify and reduce hazards within the flow of food. </a:t>
            </a:r>
          </a:p>
          <a:p>
            <a:r>
              <a:rPr lang="en-US" dirty="0"/>
              <a:t>Follow these principles: </a:t>
            </a:r>
          </a:p>
          <a:p>
            <a:pPr marL="514350" indent="-514350">
              <a:buFont typeface="+mj-lt"/>
              <a:buAutoNum type="arabicPeriod"/>
            </a:pPr>
            <a:r>
              <a:rPr lang="en-US" b="0" dirty="0"/>
              <a:t>Conduct a hazard analysis. </a:t>
            </a:r>
          </a:p>
          <a:p>
            <a:pPr marL="514350" indent="-514350">
              <a:buFont typeface="+mj-lt"/>
              <a:buAutoNum type="arabicPeriod"/>
            </a:pPr>
            <a:r>
              <a:rPr lang="en-US" b="0" dirty="0"/>
              <a:t>Determine critical control points.</a:t>
            </a:r>
          </a:p>
          <a:p>
            <a:endParaRPr lang="en-US" dirty="0"/>
          </a:p>
          <a:p>
            <a:endParaRPr lang="en-US" dirty="0"/>
          </a:p>
        </p:txBody>
      </p:sp>
      <p:pic>
        <p:nvPicPr>
          <p:cNvPr id="6" name="Picture Placeholder 5" descr="A hand holding a menu that says Enrico's at the top and finger pointing to Enrico's Charboiled Chicken Breast ">
            <a:extLst>
              <a:ext uri="{FF2B5EF4-FFF2-40B4-BE49-F238E27FC236}">
                <a16:creationId xmlns:a16="http://schemas.microsoft.com/office/drawing/2014/main" id="{657B2B0F-9B1E-4E4C-8971-CC36DDC5362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94" r="1494"/>
          <a:stretch>
            <a:fillRect/>
          </a:stretch>
        </p:blipFill>
        <p:spPr/>
      </p:pic>
      <p:sp>
        <p:nvSpPr>
          <p:cNvPr id="4" name="Slide Number Placeholder 3">
            <a:extLst>
              <a:ext uri="{FF2B5EF4-FFF2-40B4-BE49-F238E27FC236}">
                <a16:creationId xmlns:a16="http://schemas.microsoft.com/office/drawing/2014/main" id="{034652D8-093F-4AD0-BF74-D97292BEB87E}"/>
              </a:ext>
            </a:extLst>
          </p:cNvPr>
          <p:cNvSpPr>
            <a:spLocks noGrp="1"/>
          </p:cNvSpPr>
          <p:nvPr>
            <p:ph type="sldNum" sz="quarter" idx="4"/>
          </p:nvPr>
        </p:nvSpPr>
        <p:spPr/>
        <p:txBody>
          <a:bodyPr/>
          <a:lstStyle/>
          <a:p>
            <a:fld id="{BF568A59-ACA4-4C70-9252-AAB755DA2F6B}" type="slidenum">
              <a:rPr lang="en-US" smtClean="0"/>
              <a:pPr/>
              <a:t>7</a:t>
            </a:fld>
            <a:endParaRPr lang="en-US"/>
          </a:p>
        </p:txBody>
      </p:sp>
    </p:spTree>
    <p:extLst>
      <p:ext uri="{BB962C8B-B14F-4D97-AF65-F5344CB8AC3E}">
        <p14:creationId xmlns:p14="http://schemas.microsoft.com/office/powerpoint/2010/main" val="234453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EA65-A7DE-4B02-AA8D-F4979CB4FF42}"/>
              </a:ext>
            </a:extLst>
          </p:cNvPr>
          <p:cNvSpPr>
            <a:spLocks noGrp="1"/>
          </p:cNvSpPr>
          <p:nvPr>
            <p:ph type="title"/>
          </p:nvPr>
        </p:nvSpPr>
        <p:spPr/>
        <p:txBody>
          <a:bodyPr/>
          <a:lstStyle/>
          <a:p>
            <a:r>
              <a:rPr lang="en-US" dirty="0"/>
              <a:t>The Seven HACCP Principles Continued </a:t>
            </a:r>
          </a:p>
        </p:txBody>
      </p:sp>
      <p:sp>
        <p:nvSpPr>
          <p:cNvPr id="3" name="Content Placeholder 2">
            <a:extLst>
              <a:ext uri="{FF2B5EF4-FFF2-40B4-BE49-F238E27FC236}">
                <a16:creationId xmlns:a16="http://schemas.microsoft.com/office/drawing/2014/main" id="{E354946A-DE4E-411B-A834-B51139EB85E7}"/>
              </a:ext>
            </a:extLst>
          </p:cNvPr>
          <p:cNvSpPr>
            <a:spLocks noGrp="1"/>
          </p:cNvSpPr>
          <p:nvPr>
            <p:ph sz="half" idx="1"/>
          </p:nvPr>
        </p:nvSpPr>
        <p:spPr/>
        <p:txBody>
          <a:bodyPr>
            <a:normAutofit/>
          </a:bodyPr>
          <a:lstStyle/>
          <a:p>
            <a:pPr marL="514350" indent="-514350">
              <a:spcBef>
                <a:spcPts val="3000"/>
              </a:spcBef>
              <a:buFont typeface="+mj-lt"/>
              <a:buAutoNum type="arabicPeriod" startAt="3"/>
            </a:pPr>
            <a:r>
              <a:rPr lang="en-US" b="0" dirty="0"/>
              <a:t>Establish critical limits. </a:t>
            </a:r>
          </a:p>
          <a:p>
            <a:pPr marL="514350" indent="-514350">
              <a:spcBef>
                <a:spcPts val="3000"/>
              </a:spcBef>
              <a:buFont typeface="+mj-lt"/>
              <a:buAutoNum type="arabicPeriod" startAt="3"/>
            </a:pPr>
            <a:r>
              <a:rPr lang="en-US" b="0" dirty="0"/>
              <a:t>Establish monitoring procedures. </a:t>
            </a:r>
          </a:p>
          <a:p>
            <a:pPr marL="514350" indent="-514350">
              <a:spcBef>
                <a:spcPts val="3000"/>
              </a:spcBef>
              <a:buFont typeface="+mj-lt"/>
              <a:buAutoNum type="arabicPeriod" startAt="3"/>
            </a:pPr>
            <a:r>
              <a:rPr lang="en-US" b="0" dirty="0"/>
              <a:t>Identify corrective actions. </a:t>
            </a:r>
          </a:p>
          <a:p>
            <a:pPr marL="514350" indent="-514350">
              <a:spcBef>
                <a:spcPts val="3000"/>
              </a:spcBef>
              <a:buFont typeface="+mj-lt"/>
              <a:buAutoNum type="arabicPeriod" startAt="3"/>
            </a:pPr>
            <a:r>
              <a:rPr lang="en-US" b="0" dirty="0"/>
              <a:t>Verify the system works. </a:t>
            </a:r>
          </a:p>
          <a:p>
            <a:pPr marL="514350" indent="-514350">
              <a:spcBef>
                <a:spcPts val="3000"/>
              </a:spcBef>
              <a:buFont typeface="+mj-lt"/>
              <a:buAutoNum type="arabicPeriod" startAt="3"/>
            </a:pPr>
            <a:r>
              <a:rPr lang="en-US" b="0" dirty="0"/>
              <a:t>Establish procedures for record keeping and documentation. </a:t>
            </a:r>
          </a:p>
          <a:p>
            <a:endParaRPr lang="en-US" dirty="0"/>
          </a:p>
          <a:p>
            <a:endParaRPr lang="en-US" dirty="0"/>
          </a:p>
        </p:txBody>
      </p:sp>
      <p:pic>
        <p:nvPicPr>
          <p:cNvPr id="8" name="Picture Placeholder 7" descr="A hand using tongs to flip charbroiled chicken breasts on a grill ">
            <a:extLst>
              <a:ext uri="{FF2B5EF4-FFF2-40B4-BE49-F238E27FC236}">
                <a16:creationId xmlns:a16="http://schemas.microsoft.com/office/drawing/2014/main" id="{A9DFE9F5-3E18-4DA4-8963-AF7FA360A1F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348" b="3348"/>
          <a:stretch>
            <a:fillRect/>
          </a:stretch>
        </p:blipFill>
        <p:spPr/>
      </p:pic>
      <p:pic>
        <p:nvPicPr>
          <p:cNvPr id="10" name="Picture Placeholder 9" descr="A manager reviewing the temperature log for the charbroiled chicken breasts">
            <a:extLst>
              <a:ext uri="{FF2B5EF4-FFF2-40B4-BE49-F238E27FC236}">
                <a16:creationId xmlns:a16="http://schemas.microsoft.com/office/drawing/2014/main" id="{A9C74950-5961-4EDF-B692-267A57AEF54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348" b="3348"/>
          <a:stretch>
            <a:fillRect/>
          </a:stretch>
        </p:blipFill>
        <p:spPr/>
      </p:pic>
      <p:sp>
        <p:nvSpPr>
          <p:cNvPr id="4" name="Slide Number Placeholder 3">
            <a:extLst>
              <a:ext uri="{FF2B5EF4-FFF2-40B4-BE49-F238E27FC236}">
                <a16:creationId xmlns:a16="http://schemas.microsoft.com/office/drawing/2014/main" id="{034652D8-093F-4AD0-BF74-D97292BEB87E}"/>
              </a:ext>
            </a:extLst>
          </p:cNvPr>
          <p:cNvSpPr>
            <a:spLocks noGrp="1"/>
          </p:cNvSpPr>
          <p:nvPr>
            <p:ph type="sldNum" sz="quarter" idx="4"/>
          </p:nvPr>
        </p:nvSpPr>
        <p:spPr/>
        <p:txBody>
          <a:bodyPr/>
          <a:lstStyle/>
          <a:p>
            <a:fld id="{BF568A59-ACA4-4C70-9252-AAB755DA2F6B}" type="slidenum">
              <a:rPr lang="en-US" smtClean="0"/>
              <a:pPr/>
              <a:t>8</a:t>
            </a:fld>
            <a:endParaRPr lang="en-US"/>
          </a:p>
        </p:txBody>
      </p:sp>
    </p:spTree>
    <p:extLst>
      <p:ext uri="{BB962C8B-B14F-4D97-AF65-F5344CB8AC3E}">
        <p14:creationId xmlns:p14="http://schemas.microsoft.com/office/powerpoint/2010/main" val="74403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880238-6A24-424C-8C6C-1A3E5F8F6E84}"/>
              </a:ext>
            </a:extLst>
          </p:cNvPr>
          <p:cNvSpPr>
            <a:spLocks noGrp="1"/>
          </p:cNvSpPr>
          <p:nvPr>
            <p:ph type="title"/>
          </p:nvPr>
        </p:nvSpPr>
        <p:spPr/>
        <p:txBody>
          <a:bodyPr/>
          <a:lstStyle/>
          <a:p>
            <a:r>
              <a:rPr lang="en-US" dirty="0"/>
              <a:t>10.3 Crisis Management </a:t>
            </a:r>
          </a:p>
        </p:txBody>
      </p:sp>
      <p:sp>
        <p:nvSpPr>
          <p:cNvPr id="8" name="Content Placeholder 7">
            <a:extLst>
              <a:ext uri="{FF2B5EF4-FFF2-40B4-BE49-F238E27FC236}">
                <a16:creationId xmlns:a16="http://schemas.microsoft.com/office/drawing/2014/main" id="{63BB5CB2-E747-4427-9FD6-D9CF9D6A5CB6}"/>
              </a:ext>
            </a:extLst>
          </p:cNvPr>
          <p:cNvSpPr>
            <a:spLocks noGrp="1"/>
          </p:cNvSpPr>
          <p:nvPr>
            <p:ph sz="half" idx="1"/>
          </p:nvPr>
        </p:nvSpPr>
        <p:spPr>
          <a:xfrm>
            <a:off x="612647" y="1554480"/>
            <a:ext cx="7708393" cy="4449156"/>
          </a:xfrm>
        </p:spPr>
        <p:txBody>
          <a:bodyPr>
            <a:normAutofit/>
          </a:bodyPr>
          <a:lstStyle/>
          <a:p>
            <a:pPr>
              <a:spcBef>
                <a:spcPts val="2000"/>
              </a:spcBef>
            </a:pPr>
            <a:r>
              <a:rPr lang="en-US" dirty="0"/>
              <a:t>First: Create a crisis management team.</a:t>
            </a:r>
          </a:p>
          <a:p>
            <a:pPr>
              <a:spcBef>
                <a:spcPts val="2000"/>
              </a:spcBef>
            </a:pPr>
            <a:r>
              <a:rPr lang="en-US" dirty="0"/>
              <a:t>Next: Prepare for a crisis. </a:t>
            </a:r>
          </a:p>
          <a:p>
            <a:pPr marL="457200" indent="-457200">
              <a:spcBef>
                <a:spcPts val="2000"/>
              </a:spcBef>
              <a:buFont typeface="Arial" panose="020B0604020202020204" pitchFamily="34" charset="0"/>
              <a:buChar char="•"/>
            </a:pPr>
            <a:r>
              <a:rPr lang="en-US" b="0" dirty="0"/>
              <a:t>Create an emergency contact list.</a:t>
            </a:r>
          </a:p>
          <a:p>
            <a:pPr marL="457200" indent="-457200">
              <a:spcBef>
                <a:spcPts val="2000"/>
              </a:spcBef>
              <a:buFont typeface="Arial" panose="020B0604020202020204" pitchFamily="34" charset="0"/>
              <a:buChar char="•"/>
            </a:pPr>
            <a:r>
              <a:rPr lang="en-US" b="0" dirty="0"/>
              <a:t>Develop a crisis-communication plan. </a:t>
            </a:r>
          </a:p>
          <a:p>
            <a:pPr marL="457200" indent="-457200">
              <a:spcBef>
                <a:spcPts val="2000"/>
              </a:spcBef>
              <a:buFont typeface="Arial" panose="020B0604020202020204" pitchFamily="34" charset="0"/>
              <a:buChar char="•"/>
            </a:pPr>
            <a:r>
              <a:rPr lang="en-US" b="0" dirty="0"/>
              <a:t>Assemble a crisis kit.</a:t>
            </a:r>
          </a:p>
          <a:p>
            <a:pPr marL="457200" indent="-457200">
              <a:spcBef>
                <a:spcPts val="2000"/>
              </a:spcBef>
              <a:buFont typeface="Arial" panose="020B0604020202020204" pitchFamily="34" charset="0"/>
              <a:buChar char="•"/>
            </a:pPr>
            <a:r>
              <a:rPr lang="en-US" b="0" dirty="0"/>
              <a:t>Prepare for a foodborne-illness outbreak. </a:t>
            </a:r>
          </a:p>
          <a:p>
            <a:endParaRPr lang="en-US" dirty="0"/>
          </a:p>
        </p:txBody>
      </p:sp>
      <p:pic>
        <p:nvPicPr>
          <p:cNvPr id="3" name="Picture Placeholder 2" descr="A manager opening a binder containing the establishment's crisis management kit ">
            <a:extLst>
              <a:ext uri="{FF2B5EF4-FFF2-40B4-BE49-F238E27FC236}">
                <a16:creationId xmlns:a16="http://schemas.microsoft.com/office/drawing/2014/main" id="{88F0230A-1D36-4007-B1C0-486ED0FBBD2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5143" r="25143"/>
          <a:stretch>
            <a:fillRect/>
          </a:stretch>
        </p:blipFill>
        <p:spPr/>
      </p:pic>
      <p:sp>
        <p:nvSpPr>
          <p:cNvPr id="6" name="Slide Number Placeholder 5">
            <a:extLst>
              <a:ext uri="{FF2B5EF4-FFF2-40B4-BE49-F238E27FC236}">
                <a16:creationId xmlns:a16="http://schemas.microsoft.com/office/drawing/2014/main" id="{C4AEB59F-16A9-4D57-AAC3-1007A113C24C}"/>
              </a:ext>
            </a:extLst>
          </p:cNvPr>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2580355861"/>
      </p:ext>
    </p:extLst>
  </p:cSld>
  <p:clrMapOvr>
    <a:masterClrMapping/>
  </p:clrMapOvr>
</p:sld>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Props1.xml><?xml version="1.0" encoding="utf-8"?>
<ds:datastoreItem xmlns:ds="http://schemas.openxmlformats.org/officeDocument/2006/customXml" ds:itemID="{13323765-2846-400E-859E-1D547C93732F}">
  <ds:schemaRefs>
    <ds:schemaRef ds:uri="http://schemas.microsoft.com/sharepoint/v3/contenttype/forms"/>
  </ds:schemaRefs>
</ds:datastoreItem>
</file>

<file path=customXml/itemProps2.xml><?xml version="1.0" encoding="utf-8"?>
<ds:datastoreItem xmlns:ds="http://schemas.openxmlformats.org/officeDocument/2006/customXml" ds:itemID="{08E572EF-6E15-4EB2-AAE5-CD4BCE67723A}"/>
</file>

<file path=customXml/itemProps3.xml><?xml version="1.0" encoding="utf-8"?>
<ds:datastoreItem xmlns:ds="http://schemas.openxmlformats.org/officeDocument/2006/customXml" ds:itemID="{062FBE8D-2E26-45B4-8DEE-3EF3C8B9A67E}">
  <ds:schemaRefs>
    <ds:schemaRef ds:uri="d9905d2b-a45b-4f19-8572-4568a650575a"/>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670ae7cf-2779-4335-b55d-ddf3266fd9b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69</TotalTime>
  <Words>1323</Words>
  <Application>Microsoft Office PowerPoint</Application>
  <PresentationFormat>Widescreen</PresentationFormat>
  <Paragraphs>165</Paragraphs>
  <Slides>16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10</vt:lpstr>
      <vt:lpstr>Learning Objectives </vt:lpstr>
      <vt:lpstr>Learning Objectives Continued  </vt:lpstr>
      <vt:lpstr>10.1 Food Safety Management Systems </vt:lpstr>
      <vt:lpstr>10.2 Active Managerial Control </vt:lpstr>
      <vt:lpstr>The FDA’s Public Health Interventions </vt:lpstr>
      <vt:lpstr>The Seven HACCP Principles </vt:lpstr>
      <vt:lpstr>The Seven HACCP Principles Continued </vt:lpstr>
      <vt:lpstr>10.3 Crisis Management </vt:lpstr>
      <vt:lpstr>Crisis Response Guidelines</vt:lpstr>
      <vt:lpstr>Crisis Recovery and Assessment </vt:lpstr>
      <vt:lpstr>Imminent Health Hazards </vt:lpstr>
      <vt:lpstr>Water Service Interruption </vt:lpstr>
      <vt:lpstr>Power Outage </vt:lpstr>
      <vt:lpstr>Fires and Floods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dc:title>
  <dc:creator>Julia Norma McKenna</dc:creator>
  <cp:lastModifiedBy>Alyssa Beer</cp:lastModifiedBy>
  <cp:revision>9</cp:revision>
  <dcterms:created xsi:type="dcterms:W3CDTF">2022-02-02T21:55:29Z</dcterms:created>
  <dcterms:modified xsi:type="dcterms:W3CDTF">2022-02-18T21:28:40Z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