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69" r:id="rId5"/>
    <p:sldId id="270" r:id="rId6"/>
    <p:sldId id="259" r:id="rId7"/>
    <p:sldId id="276" r:id="rId8"/>
    <p:sldId id="278" r:id="rId9"/>
    <p:sldId id="273" r:id="rId10"/>
    <p:sldId id="277" r:id="rId11"/>
    <p:sldId id="285" r:id="rId12"/>
    <p:sldId id="350" r:id="rId13"/>
    <p:sldId id="351" r:id="rId14"/>
    <p:sldId id="290" r:id="rId15"/>
    <p:sldId id="291" r:id="rId16"/>
    <p:sldId id="317" r:id="rId17"/>
    <p:sldId id="321" r:id="rId18"/>
    <p:sldId id="331" r:id="rId19"/>
    <p:sldId id="328" r:id="rId20"/>
    <p:sldId id="325" r:id="rId21"/>
    <p:sldId id="334" r:id="rId22"/>
    <p:sldId id="333" r:id="rId23"/>
    <p:sldId id="336" r:id="rId24"/>
    <p:sldId id="294" r:id="rId25"/>
    <p:sldId id="300" r:id="rId26"/>
    <p:sldId id="337" r:id="rId27"/>
    <p:sldId id="332" r:id="rId28"/>
    <p:sldId id="341" r:id="rId29"/>
    <p:sldId id="344" r:id="rId30"/>
    <p:sldId id="302" r:id="rId31"/>
    <p:sldId id="299" r:id="rId32"/>
    <p:sldId id="309" r:id="rId33"/>
    <p:sldId id="27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21F7F-97B3-81F1-DC28-A304C44A83ED}" v="6" dt="2022-01-29T21:25:52.284"/>
    <p1510:client id="{592427BC-2506-13D5-FBFE-2FFD3E3C26C9}" v="1" dt="2022-02-25T20:56:16.581"/>
    <p1510:client id="{E352D3DE-C836-E7B9-D0F4-D308BD010543}" v="2" dt="2022-02-25T20:49:55.8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17" autoAdjust="0"/>
    <p:restoredTop sz="86364" autoAdjust="0"/>
  </p:normalViewPr>
  <p:slideViewPr>
    <p:cSldViewPr snapToGrid="0">
      <p:cViewPr>
        <p:scale>
          <a:sx n="139" d="100"/>
          <a:sy n="139" d="100"/>
        </p:scale>
        <p:origin x="-168" y="-368"/>
      </p:cViewPr>
      <p:guideLst/>
    </p:cSldViewPr>
  </p:slideViewPr>
  <p:outlineViewPr>
    <p:cViewPr>
      <p:scale>
        <a:sx n="33" d="100"/>
        <a:sy n="33" d="100"/>
      </p:scale>
      <p:origin x="0" y="-143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Haas" userId="S::mhaas@restaurant.org::700aa1c5-fa11-4911-b2cc-ea30f7499a80" providerId="AD" clId="Web-{592427BC-2506-13D5-FBFE-2FFD3E3C26C9}"/>
    <pc:docChg chg="modSld">
      <pc:chgData name="Matthew Haas" userId="S::mhaas@restaurant.org::700aa1c5-fa11-4911-b2cc-ea30f7499a80" providerId="AD" clId="Web-{592427BC-2506-13D5-FBFE-2FFD3E3C26C9}" dt="2022-02-25T20:56:16.581" v="0" actId="1076"/>
      <pc:docMkLst>
        <pc:docMk/>
      </pc:docMkLst>
      <pc:sldChg chg="modSp">
        <pc:chgData name="Matthew Haas" userId="S::mhaas@restaurant.org::700aa1c5-fa11-4911-b2cc-ea30f7499a80" providerId="AD" clId="Web-{592427BC-2506-13D5-FBFE-2FFD3E3C26C9}" dt="2022-02-25T20:56:16.581" v="0" actId="1076"/>
        <pc:sldMkLst>
          <pc:docMk/>
          <pc:sldMk cId="2577222163" sldId="272"/>
        </pc:sldMkLst>
        <pc:spChg chg="mod">
          <ac:chgData name="Matthew Haas" userId="S::mhaas@restaurant.org::700aa1c5-fa11-4911-b2cc-ea30f7499a80" providerId="AD" clId="Web-{592427BC-2506-13D5-FBFE-2FFD3E3C26C9}" dt="2022-02-25T20:56:16.581" v="0" actId="1076"/>
          <ac:spMkLst>
            <pc:docMk/>
            <pc:sldMk cId="2577222163" sldId="272"/>
            <ac:spMk id="2" creationId="{0B5687F3-E611-4A4D-AA33-42BE06A32A74}"/>
          </ac:spMkLst>
        </pc:spChg>
      </pc:sldChg>
    </pc:docChg>
  </pc:docChgLst>
  <pc:docChgLst>
    <pc:chgData name="marla" userId="S::marla_marlamckenna.com#ext#@nra.onmicrosoft.com::88e1024c-90b5-429c-b8cd-f0ca191ff401" providerId="AD" clId="Web-{30921F7F-97B3-81F1-DC28-A304C44A83ED}"/>
    <pc:docChg chg="modSld">
      <pc:chgData name="marla" userId="S::marla_marlamckenna.com#ext#@nra.onmicrosoft.com::88e1024c-90b5-429c-b8cd-f0ca191ff401" providerId="AD" clId="Web-{30921F7F-97B3-81F1-DC28-A304C44A83ED}" dt="2022-01-29T21:25:51.580" v="4" actId="20577"/>
      <pc:docMkLst>
        <pc:docMk/>
      </pc:docMkLst>
      <pc:sldChg chg="modSp">
        <pc:chgData name="marla" userId="S::marla_marlamckenna.com#ext#@nra.onmicrosoft.com::88e1024c-90b5-429c-b8cd-f0ca191ff401" providerId="AD" clId="Web-{30921F7F-97B3-81F1-DC28-A304C44A83ED}" dt="2022-01-29T21:25:51.580" v="4" actId="20577"/>
        <pc:sldMkLst>
          <pc:docMk/>
          <pc:sldMk cId="1885755929" sldId="270"/>
        </pc:sldMkLst>
        <pc:spChg chg="mod">
          <ac:chgData name="marla" userId="S::marla_marlamckenna.com#ext#@nra.onmicrosoft.com::88e1024c-90b5-429c-b8cd-f0ca191ff401" providerId="AD" clId="Web-{30921F7F-97B3-81F1-DC28-A304C44A83ED}" dt="2022-01-29T21:25:51.580" v="4" actId="20577"/>
          <ac:spMkLst>
            <pc:docMk/>
            <pc:sldMk cId="1885755929" sldId="270"/>
            <ac:spMk id="3" creationId="{00000000-0000-0000-0000-000000000000}"/>
          </ac:spMkLst>
        </pc:spChg>
      </pc:sldChg>
    </pc:docChg>
  </pc:docChgLst>
  <pc:docChgLst>
    <pc:chgData name="Matthew Haas" userId="S::mhaas@restaurant.org::700aa1c5-fa11-4911-b2cc-ea30f7499a80" providerId="AD" clId="Web-{E352D3DE-C836-E7B9-D0F4-D308BD010543}"/>
    <pc:docChg chg="modSld">
      <pc:chgData name="Matthew Haas" userId="S::mhaas@restaurant.org::700aa1c5-fa11-4911-b2cc-ea30f7499a80" providerId="AD" clId="Web-{E352D3DE-C836-E7B9-D0F4-D308BD010543}" dt="2022-02-25T20:49:52.929" v="0" actId="20577"/>
      <pc:docMkLst>
        <pc:docMk/>
      </pc:docMkLst>
      <pc:sldChg chg="modSp">
        <pc:chgData name="Matthew Haas" userId="S::mhaas@restaurant.org::700aa1c5-fa11-4911-b2cc-ea30f7499a80" providerId="AD" clId="Web-{E352D3DE-C836-E7B9-D0F4-D308BD010543}" dt="2022-02-25T20:49:52.929" v="0" actId="20577"/>
        <pc:sldMkLst>
          <pc:docMk/>
          <pc:sldMk cId="1661202584" sldId="273"/>
        </pc:sldMkLst>
        <pc:spChg chg="mod">
          <ac:chgData name="Matthew Haas" userId="S::mhaas@restaurant.org::700aa1c5-fa11-4911-b2cc-ea30f7499a80" providerId="AD" clId="Web-{E352D3DE-C836-E7B9-D0F4-D308BD010543}" dt="2022-02-25T20:49:52.929" v="0" actId="20577"/>
          <ac:spMkLst>
            <pc:docMk/>
            <pc:sldMk cId="1661202584" sldId="27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2279C0-CB4F-400F-B97C-C319709EDC7B}" type="datetimeFigureOut">
              <a:rPr lang="en-US" smtClean="0"/>
              <a:t>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29607-C4A6-4C2D-8D0F-A21533BAE4D7}" type="slidenum">
              <a:rPr lang="en-US" smtClean="0"/>
              <a:t>‹#›</a:t>
            </a:fld>
            <a:endParaRPr lang="en-US"/>
          </a:p>
        </p:txBody>
      </p:sp>
    </p:spTree>
    <p:extLst>
      <p:ext uri="{BB962C8B-B14F-4D97-AF65-F5344CB8AC3E}">
        <p14:creationId xmlns:p14="http://schemas.microsoft.com/office/powerpoint/2010/main" val="150784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a:t>
            </a:fld>
            <a:endParaRPr lang="en-US" dirty="0"/>
          </a:p>
        </p:txBody>
      </p:sp>
    </p:spTree>
    <p:extLst>
      <p:ext uri="{BB962C8B-B14F-4D97-AF65-F5344CB8AC3E}">
        <p14:creationId xmlns:p14="http://schemas.microsoft.com/office/powerpoint/2010/main" val="196431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keep from dying when they lack nutrients, certain bacteria can change into a form called a spore.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12</a:t>
            </a:fld>
            <a:endParaRPr lang="en-US" dirty="0"/>
          </a:p>
        </p:txBody>
      </p:sp>
    </p:spTree>
    <p:extLst>
      <p:ext uri="{BB962C8B-B14F-4D97-AF65-F5344CB8AC3E}">
        <p14:creationId xmlns:p14="http://schemas.microsoft.com/office/powerpoint/2010/main" val="4024827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includes Core Food Safety content. </a:t>
            </a:r>
          </a:p>
          <a:p>
            <a:r>
              <a:rPr lang="en-US" dirty="0">
                <a:latin typeface="Times New Roman" charset="0"/>
              </a:rPr>
              <a:t>The bacteria is pronounced: </a:t>
            </a:r>
            <a:r>
              <a:rPr lang="en-US" i="1" dirty="0" err="1">
                <a:latin typeface="Times New Roman" charset="0"/>
              </a:rPr>
              <a:t>ess</a:t>
            </a:r>
            <a:r>
              <a:rPr lang="en-US" i="1" dirty="0">
                <a:latin typeface="Times New Roman" charset="0"/>
              </a:rPr>
              <a:t>-chur-EE-</a:t>
            </a:r>
            <a:r>
              <a:rPr lang="en-US" i="1" dirty="0" err="1">
                <a:latin typeface="Times New Roman" charset="0"/>
              </a:rPr>
              <a:t>kee</a:t>
            </a:r>
            <a:r>
              <a:rPr lang="en-US" i="1" dirty="0">
                <a:latin typeface="Times New Roman" charset="0"/>
              </a:rPr>
              <a:t>-UH KO-LI. </a:t>
            </a:r>
            <a:r>
              <a:rPr lang="en-US" dirty="0">
                <a:latin typeface="Times New Roman" charset="0"/>
              </a:rPr>
              <a:t>The illness is pronounced: </a:t>
            </a:r>
            <a:r>
              <a:rPr lang="en-US" i="1" dirty="0">
                <a:latin typeface="Times New Roman" charset="0"/>
              </a:rPr>
              <a:t>hem-or-RA-</a:t>
            </a:r>
            <a:r>
              <a:rPr lang="en-US" i="1" dirty="0" err="1">
                <a:latin typeface="Times New Roman" charset="0"/>
              </a:rPr>
              <a:t>jik</a:t>
            </a:r>
            <a:r>
              <a:rPr lang="en-US" i="1" dirty="0">
                <a:latin typeface="Times New Roman" charset="0"/>
              </a:rPr>
              <a:t> ko-LI-</a:t>
            </a:r>
            <a:r>
              <a:rPr lang="en-US" i="1" dirty="0" err="1">
                <a:latin typeface="Times New Roman" charset="0"/>
              </a:rPr>
              <a:t>tiss</a:t>
            </a:r>
            <a:r>
              <a:rPr lang="en-US" i="1" dirty="0">
                <a:latin typeface="Times New Roman" charset="0"/>
              </a:rPr>
              <a:t>. </a:t>
            </a:r>
            <a:r>
              <a:rPr lang="en-US" i="0" dirty="0">
                <a:latin typeface="Times New Roman" charset="0"/>
              </a:rPr>
              <a:t>It is a “Big Six” pathogen. </a:t>
            </a:r>
          </a:p>
        </p:txBody>
      </p:sp>
      <p:sp>
        <p:nvSpPr>
          <p:cNvPr id="4" name="Slide Number Placeholder 3"/>
          <p:cNvSpPr>
            <a:spLocks noGrp="1"/>
          </p:cNvSpPr>
          <p:nvPr>
            <p:ph type="sldNum" sz="quarter" idx="5"/>
          </p:nvPr>
        </p:nvSpPr>
        <p:spPr/>
        <p:txBody>
          <a:bodyPr/>
          <a:lstStyle/>
          <a:p>
            <a:fld id="{BC429607-C4A6-4C2D-8D0F-A21533BAE4D7}" type="slidenum">
              <a:rPr lang="en-US" smtClean="0"/>
              <a:t>13</a:t>
            </a:fld>
            <a:endParaRPr lang="en-US"/>
          </a:p>
        </p:txBody>
      </p:sp>
    </p:spTree>
    <p:extLst>
      <p:ext uri="{BB962C8B-B14F-4D97-AF65-F5344CB8AC3E}">
        <p14:creationId xmlns:p14="http://schemas.microsoft.com/office/powerpoint/2010/main" val="199775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dirty="0"/>
              <a:t>*This slide contains Core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14</a:t>
            </a:fld>
            <a:endParaRPr lang="en-US"/>
          </a:p>
        </p:txBody>
      </p:sp>
    </p:spTree>
    <p:extLst>
      <p:ext uri="{BB962C8B-B14F-4D97-AF65-F5344CB8AC3E}">
        <p14:creationId xmlns:p14="http://schemas.microsoft.com/office/powerpoint/2010/main" val="2064244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pPr marL="0" indent="0">
              <a:buFontTx/>
              <a:buNone/>
            </a:pPr>
            <a:r>
              <a:rPr lang="en-US" dirty="0">
                <a:latin typeface="Times New Roman" charset="0"/>
              </a:rPr>
              <a:t>The bacteria is pronounced: </a:t>
            </a:r>
            <a:r>
              <a:rPr lang="en-US" i="1" dirty="0">
                <a:latin typeface="Times New Roman" charset="0"/>
              </a:rPr>
              <a:t>SAL-me-NEL-uh. </a:t>
            </a:r>
            <a:r>
              <a:rPr lang="en-US" dirty="0">
                <a:latin typeface="Times New Roman" charset="0"/>
              </a:rPr>
              <a:t>The illness is pronounced: </a:t>
            </a:r>
            <a:r>
              <a:rPr lang="en-US" i="1" dirty="0">
                <a:latin typeface="Times New Roman" charset="0"/>
              </a:rPr>
              <a:t>SAL-men-uh-LO-sis. </a:t>
            </a:r>
            <a:r>
              <a:rPr lang="en-US" i="0" dirty="0">
                <a:latin typeface="Times New Roman" charset="0"/>
              </a:rPr>
              <a:t>It is a “Big Six” pathogen. </a:t>
            </a:r>
            <a:endParaRPr lang="en-US" b="0" i="0" dirty="0"/>
          </a:p>
        </p:txBody>
      </p:sp>
      <p:sp>
        <p:nvSpPr>
          <p:cNvPr id="4" name="Slide Number Placeholder 3"/>
          <p:cNvSpPr>
            <a:spLocks noGrp="1"/>
          </p:cNvSpPr>
          <p:nvPr>
            <p:ph type="sldNum" sz="quarter" idx="5"/>
          </p:nvPr>
        </p:nvSpPr>
        <p:spPr/>
        <p:txBody>
          <a:bodyPr/>
          <a:lstStyle/>
          <a:p>
            <a:fld id="{BC429607-C4A6-4C2D-8D0F-A21533BAE4D7}" type="slidenum">
              <a:rPr lang="en-US" smtClean="0"/>
              <a:t>15</a:t>
            </a:fld>
            <a:endParaRPr lang="en-US"/>
          </a:p>
        </p:txBody>
      </p:sp>
    </p:spTree>
    <p:extLst>
      <p:ext uri="{BB962C8B-B14F-4D97-AF65-F5344CB8AC3E}">
        <p14:creationId xmlns:p14="http://schemas.microsoft.com/office/powerpoint/2010/main" val="4236936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16</a:t>
            </a:fld>
            <a:endParaRPr lang="en-US"/>
          </a:p>
        </p:txBody>
      </p:sp>
    </p:spTree>
    <p:extLst>
      <p:ext uri="{BB962C8B-B14F-4D97-AF65-F5344CB8AC3E}">
        <p14:creationId xmlns:p14="http://schemas.microsoft.com/office/powerpoint/2010/main" val="429321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r>
              <a:rPr lang="en-US" dirty="0">
                <a:latin typeface="Times New Roman" charset="0"/>
              </a:rPr>
              <a:t>The bacteria is pronounced: </a:t>
            </a:r>
            <a:r>
              <a:rPr lang="en-US" i="1" dirty="0">
                <a:latin typeface="Times New Roman" charset="0"/>
              </a:rPr>
              <a:t>SAL-me-NEL-uh </a:t>
            </a:r>
            <a:r>
              <a:rPr lang="en-US" i="1" dirty="0" err="1">
                <a:latin typeface="Times New Roman" charset="0"/>
              </a:rPr>
              <a:t>Ti</a:t>
            </a:r>
            <a:r>
              <a:rPr lang="en-US" i="1" dirty="0">
                <a:latin typeface="Times New Roman" charset="0"/>
              </a:rPr>
              <a:t>-fee. </a:t>
            </a:r>
            <a:r>
              <a:rPr lang="en-US" i="0" dirty="0">
                <a:latin typeface="Times New Roman" charset="0"/>
              </a:rPr>
              <a:t>It is a “Big Six” pathogen. </a:t>
            </a:r>
            <a:endParaRPr lang="en-US" b="0" dirty="0"/>
          </a:p>
        </p:txBody>
      </p:sp>
      <p:sp>
        <p:nvSpPr>
          <p:cNvPr id="4" name="Slide Number Placeholder 3"/>
          <p:cNvSpPr>
            <a:spLocks noGrp="1"/>
          </p:cNvSpPr>
          <p:nvPr>
            <p:ph type="sldNum" sz="quarter" idx="5"/>
          </p:nvPr>
        </p:nvSpPr>
        <p:spPr/>
        <p:txBody>
          <a:bodyPr/>
          <a:lstStyle/>
          <a:p>
            <a:fld id="{BC429607-C4A6-4C2D-8D0F-A21533BAE4D7}" type="slidenum">
              <a:rPr lang="en-US" smtClean="0"/>
              <a:t>17</a:t>
            </a:fld>
            <a:endParaRPr lang="en-US"/>
          </a:p>
        </p:txBody>
      </p:sp>
    </p:spTree>
    <p:extLst>
      <p:ext uri="{BB962C8B-B14F-4D97-AF65-F5344CB8AC3E}">
        <p14:creationId xmlns:p14="http://schemas.microsoft.com/office/powerpoint/2010/main" val="471551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a:p>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18</a:t>
            </a:fld>
            <a:endParaRPr lang="en-US"/>
          </a:p>
        </p:txBody>
      </p:sp>
    </p:spTree>
    <p:extLst>
      <p:ext uri="{BB962C8B-B14F-4D97-AF65-F5344CB8AC3E}">
        <p14:creationId xmlns:p14="http://schemas.microsoft.com/office/powerpoint/2010/main" val="2786639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The bacteria is pronounced: </a:t>
            </a:r>
            <a:r>
              <a:rPr lang="en-US" i="1" dirty="0" err="1">
                <a:latin typeface="Times New Roman" charset="0"/>
              </a:rPr>
              <a:t>shi</a:t>
            </a:r>
            <a:r>
              <a:rPr lang="en-US" i="1" dirty="0">
                <a:latin typeface="Times New Roman" charset="0"/>
              </a:rPr>
              <a:t>-GEL-uh. </a:t>
            </a:r>
            <a:r>
              <a:rPr lang="en-US" dirty="0">
                <a:latin typeface="Times New Roman" charset="0"/>
              </a:rPr>
              <a:t>The illness is pronounced: </a:t>
            </a:r>
            <a:r>
              <a:rPr lang="en-US" i="1" dirty="0">
                <a:latin typeface="Times New Roman" charset="0"/>
              </a:rPr>
              <a:t>SHIG-uh-LO-sis. </a:t>
            </a:r>
            <a:r>
              <a:rPr lang="en-US" i="0" dirty="0">
                <a:latin typeface="Times New Roman" charset="0"/>
              </a:rPr>
              <a:t>It is a “Big Six” pathogen. </a:t>
            </a:r>
            <a:endParaRPr lang="en-US" b="0" dirty="0"/>
          </a:p>
        </p:txBody>
      </p:sp>
      <p:sp>
        <p:nvSpPr>
          <p:cNvPr id="4" name="Slide Number Placeholder 3"/>
          <p:cNvSpPr>
            <a:spLocks noGrp="1"/>
          </p:cNvSpPr>
          <p:nvPr>
            <p:ph type="sldNum" sz="quarter" idx="5"/>
          </p:nvPr>
        </p:nvSpPr>
        <p:spPr/>
        <p:txBody>
          <a:bodyPr/>
          <a:lstStyle/>
          <a:p>
            <a:fld id="{BC429607-C4A6-4C2D-8D0F-A21533BAE4D7}" type="slidenum">
              <a:rPr lang="en-US" smtClean="0"/>
              <a:t>19</a:t>
            </a:fld>
            <a:endParaRPr lang="en-US"/>
          </a:p>
        </p:txBody>
      </p:sp>
    </p:spTree>
    <p:extLst>
      <p:ext uri="{BB962C8B-B14F-4D97-AF65-F5344CB8AC3E}">
        <p14:creationId xmlns:p14="http://schemas.microsoft.com/office/powerpoint/2010/main" val="1365061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a:t>
            </a:r>
          </a:p>
          <a:p>
            <a:r>
              <a:rPr lang="en-US" b="1" i="0" dirty="0">
                <a:effectLst/>
                <a:latin typeface="Arial" panose="020B0604020202020204" pitchFamily="34" charset="0"/>
              </a:rPr>
              <a:t>Knowledge Check</a:t>
            </a:r>
          </a:p>
          <a:p>
            <a:pPr marL="228600" indent="-228600">
              <a:buAutoNum type="arabicPeriod"/>
            </a:pPr>
            <a:r>
              <a:rPr lang="en-US" b="0" i="0" dirty="0">
                <a:effectLst/>
                <a:latin typeface="Arial" panose="020B0604020202020204" pitchFamily="34" charset="0"/>
              </a:rPr>
              <a:t>What is the range in the temperature danger zone within which bacteria grow most rapidly?</a:t>
            </a:r>
          </a:p>
          <a:p>
            <a:pPr marL="228600" indent="-228600">
              <a:buAutoNum type="arabicPeriod"/>
            </a:pPr>
            <a:r>
              <a:rPr lang="en-US" b="0" i="0" dirty="0">
                <a:effectLst/>
                <a:latin typeface="Arial" panose="020B0604020202020204" pitchFamily="34" charset="0"/>
              </a:rPr>
              <a:t>Which bacteria are included in the “Big Six”?</a:t>
            </a:r>
            <a:endParaRPr lang="en-US" b="0" dirty="0"/>
          </a:p>
          <a:p>
            <a:r>
              <a:rPr lang="en-US" b="0" dirty="0"/>
              <a:t> </a:t>
            </a:r>
          </a:p>
        </p:txBody>
      </p:sp>
      <p:sp>
        <p:nvSpPr>
          <p:cNvPr id="4" name="Slide Number Placeholder 3"/>
          <p:cNvSpPr>
            <a:spLocks noGrp="1"/>
          </p:cNvSpPr>
          <p:nvPr>
            <p:ph type="sldNum" sz="quarter" idx="5"/>
          </p:nvPr>
        </p:nvSpPr>
        <p:spPr/>
        <p:txBody>
          <a:bodyPr/>
          <a:lstStyle/>
          <a:p>
            <a:fld id="{BC429607-C4A6-4C2D-8D0F-A21533BAE4D7}" type="slidenum">
              <a:rPr lang="en-US" smtClean="0"/>
              <a:t>20</a:t>
            </a:fld>
            <a:endParaRPr lang="en-US"/>
          </a:p>
        </p:txBody>
      </p:sp>
    </p:spTree>
    <p:extLst>
      <p:ext uri="{BB962C8B-B14F-4D97-AF65-F5344CB8AC3E}">
        <p14:creationId xmlns:p14="http://schemas.microsoft.com/office/powerpoint/2010/main" val="2908022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21</a:t>
            </a:fld>
            <a:endParaRPr lang="en-US"/>
          </a:p>
        </p:txBody>
      </p:sp>
    </p:spTree>
    <p:extLst>
      <p:ext uri="{BB962C8B-B14F-4D97-AF65-F5344CB8AC3E}">
        <p14:creationId xmlns:p14="http://schemas.microsoft.com/office/powerpoint/2010/main" val="286969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Most pathogens get into food and onto food-contact surfaces because of the way that people handle them.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4</a:t>
            </a:fld>
            <a:endParaRPr lang="en-US" dirty="0"/>
          </a:p>
        </p:txBody>
      </p:sp>
    </p:spTree>
    <p:extLst>
      <p:ext uri="{BB962C8B-B14F-4D97-AF65-F5344CB8AC3E}">
        <p14:creationId xmlns:p14="http://schemas.microsoft.com/office/powerpoint/2010/main" val="250366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22</a:t>
            </a:fld>
            <a:endParaRPr lang="en-US"/>
          </a:p>
        </p:txBody>
      </p:sp>
    </p:spTree>
    <p:extLst>
      <p:ext uri="{BB962C8B-B14F-4D97-AF65-F5344CB8AC3E}">
        <p14:creationId xmlns:p14="http://schemas.microsoft.com/office/powerpoint/2010/main" val="18631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r>
              <a:rPr lang="en-US" b="0" dirty="0"/>
              <a:t>Hepatitis A is a “Big Six” pathogen. </a:t>
            </a:r>
          </a:p>
        </p:txBody>
      </p:sp>
      <p:sp>
        <p:nvSpPr>
          <p:cNvPr id="4" name="Slide Number Placeholder 3"/>
          <p:cNvSpPr>
            <a:spLocks noGrp="1"/>
          </p:cNvSpPr>
          <p:nvPr>
            <p:ph type="sldNum" sz="quarter" idx="5"/>
          </p:nvPr>
        </p:nvSpPr>
        <p:spPr/>
        <p:txBody>
          <a:bodyPr/>
          <a:lstStyle/>
          <a:p>
            <a:fld id="{BC429607-C4A6-4C2D-8D0F-A21533BAE4D7}" type="slidenum">
              <a:rPr lang="en-US" smtClean="0"/>
              <a:t>23</a:t>
            </a:fld>
            <a:endParaRPr lang="en-US"/>
          </a:p>
        </p:txBody>
      </p:sp>
    </p:spTree>
    <p:extLst>
      <p:ext uri="{BB962C8B-B14F-4D97-AF65-F5344CB8AC3E}">
        <p14:creationId xmlns:p14="http://schemas.microsoft.com/office/powerpoint/2010/main" val="209339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24</a:t>
            </a:fld>
            <a:endParaRPr lang="en-US"/>
          </a:p>
        </p:txBody>
      </p:sp>
    </p:spTree>
    <p:extLst>
      <p:ext uri="{BB962C8B-B14F-4D97-AF65-F5344CB8AC3E}">
        <p14:creationId xmlns:p14="http://schemas.microsoft.com/office/powerpoint/2010/main" val="2055933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pPr marL="0" indent="0">
              <a:buFontTx/>
              <a:buNone/>
            </a:pPr>
            <a:r>
              <a:rPr lang="en-US" dirty="0">
                <a:latin typeface="Times New Roman" charset="0"/>
              </a:rPr>
              <a:t>Norovirus is a “Big Six” pathogen. </a:t>
            </a:r>
            <a:endParaRPr lang="en-US" altLang="ja-JP" dirty="0">
              <a:latin typeface="Times New Roman" charset="0"/>
              <a:ea typeface="ＭＳ Ｐゴシック" charset="0"/>
              <a:cs typeface="ＭＳ Ｐゴシック" charset="0"/>
            </a:endParaRPr>
          </a:p>
          <a:p>
            <a:endParaRPr lang="en-US" b="0" dirty="0"/>
          </a:p>
        </p:txBody>
      </p:sp>
      <p:sp>
        <p:nvSpPr>
          <p:cNvPr id="4" name="Slide Number Placeholder 3"/>
          <p:cNvSpPr>
            <a:spLocks noGrp="1"/>
          </p:cNvSpPr>
          <p:nvPr>
            <p:ph type="sldNum" sz="quarter" idx="5"/>
          </p:nvPr>
        </p:nvSpPr>
        <p:spPr/>
        <p:txBody>
          <a:bodyPr/>
          <a:lstStyle/>
          <a:p>
            <a:fld id="{BC429607-C4A6-4C2D-8D0F-A21533BAE4D7}" type="slidenum">
              <a:rPr lang="en-US" smtClean="0"/>
              <a:t>25</a:t>
            </a:fld>
            <a:endParaRPr lang="en-US"/>
          </a:p>
        </p:txBody>
      </p:sp>
    </p:spTree>
    <p:extLst>
      <p:ext uri="{BB962C8B-B14F-4D97-AF65-F5344CB8AC3E}">
        <p14:creationId xmlns:p14="http://schemas.microsoft.com/office/powerpoint/2010/main" val="152152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a:t>
            </a:r>
            <a:r>
              <a:rPr lang="en-US" b="0" dirty="0"/>
              <a:t>Mapping Pathogens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Arial" panose="020B0604020202020204" pitchFamily="34" charset="0"/>
              </a:rPr>
              <a:t>Knowledge Check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What are the best ways to prevent the spread of viruses in a restaurant or foodservice operation?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Are all viruses destroyed by normal cooking temperatures?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26</a:t>
            </a:fld>
            <a:endParaRPr lang="en-US"/>
          </a:p>
        </p:txBody>
      </p:sp>
    </p:spTree>
    <p:extLst>
      <p:ext uri="{BB962C8B-B14F-4D97-AF65-F5344CB8AC3E}">
        <p14:creationId xmlns:p14="http://schemas.microsoft.com/office/powerpoint/2010/main" val="693058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includes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Arial" panose="020B0604020202020204" pitchFamily="34" charset="0"/>
              </a:rPr>
              <a:t>Knowledge Check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Can parasites grow in food, such as steak?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What are the most common measures to prevent infection by parasites in a restaurant or foodservice operation?</a:t>
            </a: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27</a:t>
            </a:fld>
            <a:endParaRPr lang="en-US"/>
          </a:p>
        </p:txBody>
      </p:sp>
    </p:spTree>
    <p:extLst>
      <p:ext uri="{BB962C8B-B14F-4D97-AF65-F5344CB8AC3E}">
        <p14:creationId xmlns:p14="http://schemas.microsoft.com/office/powerpoint/2010/main" val="4039024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800" b="1" i="0" dirty="0">
                <a:effectLst/>
                <a:latin typeface="Arial" panose="020B0604020202020204" pitchFamily="34" charset="0"/>
              </a:rPr>
              <a:t>Knowledge Check</a:t>
            </a:r>
          </a:p>
          <a:p>
            <a:pPr marL="0" marR="0">
              <a:spcBef>
                <a:spcPts val="0"/>
              </a:spcBef>
              <a:spcAft>
                <a:spcPts val="0"/>
              </a:spcAft>
            </a:pPr>
            <a:r>
              <a:rPr lang="en-US" sz="1800" b="0" i="0" dirty="0">
                <a:effectLst/>
                <a:latin typeface="Arial" panose="020B0604020202020204" pitchFamily="34" charset="0"/>
              </a:rPr>
              <a:t>1. Can fungi make people sick when consumed?</a:t>
            </a:r>
          </a:p>
          <a:p>
            <a:pPr marL="0" marR="0">
              <a:spcBef>
                <a:spcPts val="0"/>
              </a:spcBef>
              <a:spcAft>
                <a:spcPts val="0"/>
              </a:spcAft>
            </a:pPr>
            <a:r>
              <a:rPr lang="en-US" sz="1800" b="0" i="0" dirty="0">
                <a:effectLst/>
                <a:latin typeface="Arial" panose="020B0604020202020204" pitchFamily="34" charset="0"/>
              </a:rPr>
              <a:t>2. Which type of toxin is created by some molds?</a:t>
            </a:r>
            <a:endParaRPr lang="en-US" sz="1200" dirty="0">
              <a:solidFill>
                <a:srgbClr val="000000"/>
              </a:solidFill>
              <a:effectLst/>
              <a:latin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C429607-C4A6-4C2D-8D0F-A21533BAE4D7}" type="slidenum">
              <a:rPr lang="en-US" smtClean="0"/>
              <a:t>28</a:t>
            </a:fld>
            <a:endParaRPr lang="en-US" dirty="0"/>
          </a:p>
        </p:txBody>
      </p:sp>
    </p:spTree>
    <p:extLst>
      <p:ext uri="{BB962C8B-B14F-4D97-AF65-F5344CB8AC3E}">
        <p14:creationId xmlns:p14="http://schemas.microsoft.com/office/powerpoint/2010/main" val="3862665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Calibri" panose="020F0502020204030204" pitchFamily="34" charset="0"/>
              </a:rPr>
              <a:t>Instructor Notes</a:t>
            </a:r>
            <a:endParaRPr lang="en-US" sz="1800" dirty="0">
              <a:solidFill>
                <a:srgbClr val="000000"/>
              </a:solidFill>
              <a:effectLst/>
              <a:latin typeface="Calibri" panose="020F0502020204030204" pitchFamily="34" charset="0"/>
            </a:endParaRPr>
          </a:p>
          <a:p>
            <a:pPr marL="0" marR="0">
              <a:spcBef>
                <a:spcPts val="0"/>
              </a:spcBef>
              <a:spcAft>
                <a:spcPts val="0"/>
              </a:spcAft>
            </a:pPr>
            <a:r>
              <a:rPr lang="en-US" sz="1800" dirty="0">
                <a:solidFill>
                  <a:srgbClr val="000000"/>
                </a:solidFill>
                <a:effectLst/>
                <a:latin typeface="Calibri" panose="020F0502020204030204" pitchFamily="34" charset="0"/>
              </a:rPr>
              <a:t>*This slide contains Core Food Safety content. </a:t>
            </a:r>
          </a:p>
          <a:p>
            <a:pPr marL="0" marR="0">
              <a:spcBef>
                <a:spcPts val="0"/>
              </a:spcBef>
              <a:spcAft>
                <a:spcPts val="0"/>
              </a:spcAft>
            </a:pPr>
            <a:r>
              <a:rPr lang="en-US" sz="1800" b="1" i="0" dirty="0">
                <a:effectLst/>
                <a:latin typeface="Arial" panose="020B0604020202020204" pitchFamily="34" charset="0"/>
              </a:rPr>
              <a:t>Knowledge Check</a:t>
            </a:r>
          </a:p>
          <a:p>
            <a:pPr marL="0" marR="0">
              <a:spcBef>
                <a:spcPts val="0"/>
              </a:spcBef>
              <a:spcAft>
                <a:spcPts val="0"/>
              </a:spcAft>
            </a:pPr>
            <a:r>
              <a:rPr lang="en-US" sz="1800" b="0" i="0" dirty="0">
                <a:effectLst/>
                <a:latin typeface="Arial" panose="020B0604020202020204" pitchFamily="34" charset="0"/>
              </a:rPr>
              <a:t>1. Which seafood toxin can be prevented through proper holding?</a:t>
            </a:r>
            <a:br>
              <a:rPr lang="en-US" sz="1800" b="0" i="0" dirty="0">
                <a:effectLst/>
                <a:latin typeface="Arial" panose="020B0604020202020204" pitchFamily="34" charset="0"/>
              </a:rPr>
            </a:br>
            <a:r>
              <a:rPr lang="en-US" sz="1800" b="0" i="0" dirty="0">
                <a:effectLst/>
                <a:latin typeface="Arial" panose="020B0604020202020204" pitchFamily="34" charset="0"/>
              </a:rPr>
              <a:t>2. Can mushroom toxins be destroyed by thorough freezing? </a:t>
            </a:r>
            <a:endParaRPr lang="en-US" sz="1200" dirty="0">
              <a:solidFill>
                <a:srgbClr val="000000"/>
              </a:solidFill>
              <a:effectLst/>
              <a:latin typeface="Calibri" panose="020F0502020204030204" pitchFamily="34" charset="0"/>
            </a:endParaRPr>
          </a:p>
          <a:p>
            <a:pPr marL="0" marR="0">
              <a:spcBef>
                <a:spcPts val="0"/>
              </a:spcBef>
              <a:spcAft>
                <a:spcPts val="0"/>
              </a:spcAft>
            </a:pPr>
            <a:endParaRPr lang="en-US" sz="180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29</a:t>
            </a:fld>
            <a:endParaRPr lang="en-US" dirty="0"/>
          </a:p>
        </p:txBody>
      </p:sp>
    </p:spTree>
    <p:extLst>
      <p:ext uri="{BB962C8B-B14F-4D97-AF65-F5344CB8AC3E}">
        <p14:creationId xmlns:p14="http://schemas.microsoft.com/office/powerpoint/2010/main" val="756941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Answers</a:t>
            </a:r>
          </a:p>
          <a:p>
            <a:pPr marL="0" indent="0" algn="l" rtl="0" fontAlgn="base">
              <a:buNone/>
            </a:pPr>
            <a:r>
              <a:rPr lang="en-US" sz="1800" b="1" i="0" dirty="0">
                <a:solidFill>
                  <a:srgbClr val="000000"/>
                </a:solidFill>
                <a:effectLst/>
                <a:latin typeface="Calibri" panose="020F0502020204030204" pitchFamily="34" charset="0"/>
              </a:rPr>
              <a:t>1. What are the six conditions that support the growth</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of bacteria? </a:t>
            </a:r>
          </a:p>
          <a:p>
            <a:pPr marL="0" indent="0" algn="l" rtl="0" fontAlgn="base">
              <a:buNone/>
            </a:pPr>
            <a:r>
              <a:rPr lang="en-US" sz="1800" b="0" i="0" dirty="0">
                <a:solidFill>
                  <a:srgbClr val="000000"/>
                </a:solidFill>
                <a:effectLst/>
                <a:latin typeface="Calibri" panose="020F0502020204030204" pitchFamily="34" charset="0"/>
              </a:rPr>
              <a:t>Food: Carbohydrates or proteins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Acidity: Food that contains little or no acid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Temperature: Temperatures between 41°F and 135°F (5°C and 57°C)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Time: The longer food spends at temperatures between 41°F and 135°F (5°C and 57°C), the more opportunity bacteria in the food have to grow to unsafe levels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Oxygen: Some bacteria grow with oxygen, others grow without it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Moisture: Food with high levels of available moisture  </a:t>
            </a:r>
            <a:endParaRPr lang="en-US" b="0" i="0" dirty="0">
              <a:solidFill>
                <a:srgbClr val="000000"/>
              </a:solidFill>
              <a:effectLst/>
              <a:latin typeface="Segoe UI" panose="020B0502040204020203" pitchFamily="34" charset="0"/>
            </a:endParaRPr>
          </a:p>
          <a:p>
            <a:r>
              <a:rPr lang="en-US" b="1" dirty="0"/>
              <a:t>2. </a:t>
            </a:r>
            <a:r>
              <a:rPr lang="en-US" sz="1800" b="1" i="0" dirty="0">
                <a:solidFill>
                  <a:srgbClr val="000000"/>
                </a:solidFill>
                <a:effectLst/>
                <a:latin typeface="Calibri" panose="020F0502020204030204" pitchFamily="34" charset="0"/>
              </a:rPr>
              <a:t>What two FAT TOM conditions are easiest for an</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operation to control?  </a:t>
            </a:r>
          </a:p>
          <a:p>
            <a:r>
              <a:rPr lang="en-US" dirty="0"/>
              <a:t>T</a:t>
            </a:r>
            <a:r>
              <a:rPr lang="en-US" sz="1800" b="0" i="0" dirty="0">
                <a:solidFill>
                  <a:srgbClr val="000000"/>
                </a:solidFill>
                <a:effectLst/>
                <a:latin typeface="Calibri" panose="020F0502020204030204" pitchFamily="34" charset="0"/>
              </a:rPr>
              <a:t>ime and temperature. To control time, limit how long TCS food spends in the temperature danger zone. To control temperature, keep TCS food out of the temperature danger zone.  </a:t>
            </a:r>
          </a:p>
          <a:p>
            <a:pPr algn="l" rtl="0" fontAlgn="base"/>
            <a:r>
              <a:rPr lang="en-US" sz="1800" b="1" i="0" dirty="0">
                <a:solidFill>
                  <a:srgbClr val="000000"/>
                </a:solidFill>
                <a:effectLst/>
                <a:latin typeface="Calibri" panose="020F0502020204030204" pitchFamily="34" charset="0"/>
              </a:rPr>
              <a:t>3. How can an outbreak of Norovirus be prevented?  </a:t>
            </a:r>
            <a:endParaRPr lang="en-US"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An outbreak of Norovirus can be prevented by practicing good personal hygiene. This is the most important prevention measure and includes the following: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Excluding staff members with diarrhea and vomiting from the operation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Excluding staff members who have been diagnosed with Norovirus from the operation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Washing hands  </a:t>
            </a:r>
            <a:endParaRPr lang="en-US" sz="1800" b="0" i="0" dirty="0">
              <a:solidFill>
                <a:srgbClr val="000000"/>
              </a:solidFill>
              <a:effectLst/>
              <a:latin typeface="verdana" panose="020B0604030504040204"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Avoiding bare hand contact with ready-to-eat food  </a:t>
            </a:r>
          </a:p>
          <a:p>
            <a:pPr algn="l" rtl="0" fontAlgn="base"/>
            <a:r>
              <a:rPr lang="en-US" sz="1800" b="1" i="0" dirty="0">
                <a:solidFill>
                  <a:srgbClr val="000000"/>
                </a:solidFill>
                <a:effectLst/>
                <a:latin typeface="Calibri" panose="020F0502020204030204" pitchFamily="34" charset="0"/>
              </a:rPr>
              <a:t>4.  What measures should be taken to prevent a</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seafood-specific foodborne illness?  </a:t>
            </a:r>
            <a:endParaRPr lang="en-US" sz="28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MS Mincho" panose="02020609040205080304" pitchFamily="49" charset="-128"/>
              </a:rPr>
              <a:t>*</a:t>
            </a:r>
            <a:r>
              <a:rPr lang="en-US" sz="1800" b="0" i="0" dirty="0">
                <a:solidFill>
                  <a:srgbClr val="000000"/>
                </a:solidFill>
                <a:effectLst/>
                <a:latin typeface="Calibri" panose="020F0502020204030204" pitchFamily="34" charset="0"/>
              </a:rPr>
              <a:t>Food must be purchased from an approved, reputable supplier. This is the single most important prevention measure.  </a:t>
            </a:r>
          </a:p>
          <a:p>
            <a:pPr algn="l" rtl="0" fontAlgn="base"/>
            <a:r>
              <a:rPr lang="en-US" sz="1800" b="1" i="0" dirty="0">
                <a:solidFill>
                  <a:srgbClr val="000000"/>
                </a:solidFill>
                <a:effectLst/>
                <a:latin typeface="Calibri" panose="020F0502020204030204" pitchFamily="34" charset="0"/>
              </a:rPr>
              <a:t>5. What six pathogens have been dubbed the “Big Six”?</a:t>
            </a:r>
            <a:r>
              <a:rPr lang="en-US" sz="1800" b="1" i="0" dirty="0">
                <a:solidFill>
                  <a:srgbClr val="000000"/>
                </a:solidFill>
                <a:effectLst/>
                <a:latin typeface="MS Mincho" panose="02020609040205080304" pitchFamily="49" charset="-128"/>
              </a:rPr>
              <a:t> </a:t>
            </a:r>
            <a:r>
              <a:rPr lang="en-US" sz="1800" b="1" i="0" dirty="0">
                <a:solidFill>
                  <a:srgbClr val="000000"/>
                </a:solidFill>
                <a:effectLst/>
                <a:latin typeface="Calibri" panose="020F0502020204030204" pitchFamily="34" charset="0"/>
              </a:rPr>
              <a:t>Why have they been singled out by the FDA?  </a:t>
            </a:r>
            <a:endParaRPr lang="en-US" sz="4000" b="1"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The “Big Six” pathogens include the bacteria </a:t>
            </a:r>
            <a:r>
              <a:rPr lang="en-US" sz="1800" b="0" i="1" dirty="0">
                <a:solidFill>
                  <a:srgbClr val="000000"/>
                </a:solidFill>
                <a:effectLst/>
                <a:latin typeface="Calibri" panose="020F0502020204030204" pitchFamily="34" charset="0"/>
              </a:rPr>
              <a:t>Shigella</a:t>
            </a:r>
            <a:r>
              <a:rPr lang="en-US" sz="1800" b="0" i="0" dirty="0">
                <a:solidFill>
                  <a:srgbClr val="000000"/>
                </a:solidFill>
                <a:effectLst/>
                <a:latin typeface="Calibri" panose="020F0502020204030204" pitchFamily="34" charset="0"/>
              </a:rPr>
              <a:t> spp., </a:t>
            </a:r>
            <a:r>
              <a:rPr lang="en-US" sz="1800" b="0" i="1" dirty="0">
                <a:solidFill>
                  <a:srgbClr val="000000"/>
                </a:solidFill>
                <a:effectLst/>
                <a:latin typeface="Calibri" panose="020F0502020204030204" pitchFamily="34" charset="0"/>
              </a:rPr>
              <a:t>Salmonella </a:t>
            </a:r>
            <a:r>
              <a:rPr lang="en-US" sz="1800" b="0" i="0" dirty="0">
                <a:solidFill>
                  <a:srgbClr val="000000"/>
                </a:solidFill>
                <a:effectLst/>
                <a:latin typeface="Calibri" panose="020F0502020204030204" pitchFamily="34" charset="0"/>
              </a:rPr>
              <a:t>Typhi, Nontyphoidal </a:t>
            </a:r>
            <a:r>
              <a:rPr lang="en-US" sz="1800" b="0" i="1" dirty="0">
                <a:solidFill>
                  <a:srgbClr val="000000"/>
                </a:solidFill>
                <a:effectLst/>
                <a:latin typeface="Calibri" panose="020F0502020204030204" pitchFamily="34" charset="0"/>
              </a:rPr>
              <a:t>Salmonella</a:t>
            </a:r>
            <a:r>
              <a:rPr lang="en-US" sz="1800" b="0" i="0" dirty="0">
                <a:solidFill>
                  <a:srgbClr val="000000"/>
                </a:solidFill>
                <a:effectLst/>
                <a:latin typeface="Calibri" panose="020F0502020204030204" pitchFamily="34" charset="0"/>
              </a:rPr>
              <a:t>, and Shiga toxin-producing </a:t>
            </a:r>
            <a:r>
              <a:rPr lang="en-US" sz="1800" b="0" i="1" dirty="0">
                <a:solidFill>
                  <a:srgbClr val="000000"/>
                </a:solidFill>
                <a:effectLst/>
                <a:latin typeface="Calibri" panose="020F0502020204030204" pitchFamily="34" charset="0"/>
              </a:rPr>
              <a:t>E. coli</a:t>
            </a:r>
            <a:r>
              <a:rPr lang="en-US" sz="1800" b="0" i="1" dirty="0">
                <a:solidFill>
                  <a:srgbClr val="000000"/>
                </a:solidFill>
                <a:effectLst/>
                <a:latin typeface="MS Mincho" panose="02020609040205080304" pitchFamily="49" charset="-128"/>
              </a:rPr>
              <a:t>,</a:t>
            </a:r>
            <a:r>
              <a:rPr lang="en-US" sz="1800" b="0" i="0" dirty="0">
                <a:solidFill>
                  <a:srgbClr val="000000"/>
                </a:solidFill>
                <a:effectLst/>
                <a:latin typeface="Calibri" panose="020F0502020204030204" pitchFamily="34" charset="0"/>
              </a:rPr>
              <a:t> and the viruses hepatitis A and Norovirus. These pathogens have been singled out by the FDA because they are highly infectious.  </a:t>
            </a:r>
            <a:endParaRPr lang="en-US" sz="4000" b="0" i="0" dirty="0">
              <a:solidFill>
                <a:srgbClr val="000000"/>
              </a:solidFill>
              <a:effectLst/>
              <a:latin typeface="Segoe UI" panose="020B0502040204020203" pitchFamily="34" charset="0"/>
            </a:endParaRPr>
          </a:p>
          <a:p>
            <a:pPr algn="l" rtl="0" fontAlgn="base"/>
            <a:endParaRPr lang="en-US" sz="28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1800" b="0" i="0"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30</a:t>
            </a:fld>
            <a:endParaRPr lang="en-US"/>
          </a:p>
        </p:txBody>
      </p:sp>
    </p:spTree>
    <p:extLst>
      <p:ext uri="{BB962C8B-B14F-4D97-AF65-F5344CB8AC3E}">
        <p14:creationId xmlns:p14="http://schemas.microsoft.com/office/powerpoint/2010/main" val="3717648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bg2"/>
                </a:solidFill>
              </a:rPr>
              <a:t>Onset time </a:t>
            </a:r>
            <a:r>
              <a:rPr lang="en-US" b="0" dirty="0"/>
              <a:t>can range from 30 minutes to six weeks, depending on the type of foodborne illness. The person in the picturing has yellowing skin and eyes, indicating jaundice. </a:t>
            </a:r>
          </a:p>
          <a:p>
            <a:endParaRPr lang="en-US" b="0" dirty="0"/>
          </a:p>
        </p:txBody>
      </p:sp>
      <p:sp>
        <p:nvSpPr>
          <p:cNvPr id="4" name="Slide Number Placeholder 3"/>
          <p:cNvSpPr>
            <a:spLocks noGrp="1"/>
          </p:cNvSpPr>
          <p:nvPr>
            <p:ph type="sldNum" sz="quarter" idx="5"/>
          </p:nvPr>
        </p:nvSpPr>
        <p:spPr/>
        <p:txBody>
          <a:bodyPr/>
          <a:lstStyle/>
          <a:p>
            <a:fld id="{BC429607-C4A6-4C2D-8D0F-A21533BAE4D7}" type="slidenum">
              <a:rPr lang="en-US" smtClean="0"/>
              <a:t>5</a:t>
            </a:fld>
            <a:endParaRPr lang="en-US" dirty="0"/>
          </a:p>
        </p:txBody>
      </p:sp>
    </p:spTree>
    <p:extLst>
      <p:ext uri="{BB962C8B-B14F-4D97-AF65-F5344CB8AC3E}">
        <p14:creationId xmlns:p14="http://schemas.microsoft.com/office/powerpoint/2010/main" val="329076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effectLst/>
                <a:latin typeface="Arial" panose="020B0604020202020204" pitchFamily="34" charset="0"/>
              </a:rPr>
              <a:t>Knowledge Check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What are some of the ways that pathogens can be transmitted?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i="0" dirty="0">
                <a:effectLst/>
                <a:latin typeface="Arial" panose="020B0604020202020204" pitchFamily="34" charset="0"/>
              </a:rPr>
              <a:t>How can incorrect handwashing cause foodborne illness?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6</a:t>
            </a:fld>
            <a:endParaRPr lang="en-US" dirty="0"/>
          </a:p>
        </p:txBody>
      </p:sp>
    </p:spTree>
    <p:extLst>
      <p:ext uri="{BB962C8B-B14F-4D97-AF65-F5344CB8AC3E}">
        <p14:creationId xmlns:p14="http://schemas.microsoft.com/office/powerpoint/2010/main" val="3217527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p:txBody>
      </p:sp>
      <p:sp>
        <p:nvSpPr>
          <p:cNvPr id="4" name="Slide Number Placeholder 3"/>
          <p:cNvSpPr>
            <a:spLocks noGrp="1"/>
          </p:cNvSpPr>
          <p:nvPr>
            <p:ph type="sldNum" sz="quarter" idx="5"/>
          </p:nvPr>
        </p:nvSpPr>
        <p:spPr/>
        <p:txBody>
          <a:bodyPr/>
          <a:lstStyle/>
          <a:p>
            <a:fld id="{BC429607-C4A6-4C2D-8D0F-A21533BAE4D7}" type="slidenum">
              <a:rPr lang="en-US" smtClean="0"/>
              <a:t>7</a:t>
            </a:fld>
            <a:endParaRPr lang="en-US" dirty="0"/>
          </a:p>
        </p:txBody>
      </p:sp>
    </p:spTree>
    <p:extLst>
      <p:ext uri="{BB962C8B-B14F-4D97-AF65-F5344CB8AC3E}">
        <p14:creationId xmlns:p14="http://schemas.microsoft.com/office/powerpoint/2010/main" val="982685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endParaRPr lang="en-US" b="1" dirty="0"/>
          </a:p>
        </p:txBody>
      </p:sp>
      <p:sp>
        <p:nvSpPr>
          <p:cNvPr id="4" name="Slide Number Placeholder 3"/>
          <p:cNvSpPr>
            <a:spLocks noGrp="1"/>
          </p:cNvSpPr>
          <p:nvPr>
            <p:ph type="sldNum" sz="quarter" idx="5"/>
          </p:nvPr>
        </p:nvSpPr>
        <p:spPr/>
        <p:txBody>
          <a:bodyPr/>
          <a:lstStyle/>
          <a:p>
            <a:fld id="{BC429607-C4A6-4C2D-8D0F-A21533BAE4D7}" type="slidenum">
              <a:rPr lang="en-US" smtClean="0"/>
              <a:t>8</a:t>
            </a:fld>
            <a:endParaRPr lang="en-US" dirty="0"/>
          </a:p>
        </p:txBody>
      </p:sp>
    </p:spTree>
    <p:extLst>
      <p:ext uri="{BB962C8B-B14F-4D97-AF65-F5344CB8AC3E}">
        <p14:creationId xmlns:p14="http://schemas.microsoft.com/office/powerpoint/2010/main" val="428288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endParaRPr lang="en-US" b="1"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9</a:t>
            </a:fld>
            <a:endParaRPr lang="en-US" dirty="0"/>
          </a:p>
        </p:txBody>
      </p:sp>
    </p:spTree>
    <p:extLst>
      <p:ext uri="{BB962C8B-B14F-4D97-AF65-F5344CB8AC3E}">
        <p14:creationId xmlns:p14="http://schemas.microsoft.com/office/powerpoint/2010/main" val="2108839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10</a:t>
            </a:fld>
            <a:endParaRPr lang="en-US" dirty="0"/>
          </a:p>
        </p:txBody>
      </p:sp>
    </p:spTree>
    <p:extLst>
      <p:ext uri="{BB962C8B-B14F-4D97-AF65-F5344CB8AC3E}">
        <p14:creationId xmlns:p14="http://schemas.microsoft.com/office/powerpoint/2010/main" val="3380152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contains Core Food Safety content. </a:t>
            </a:r>
          </a:p>
          <a:p>
            <a:endParaRPr lang="en-US" dirty="0"/>
          </a:p>
        </p:txBody>
      </p:sp>
      <p:sp>
        <p:nvSpPr>
          <p:cNvPr id="4" name="Slide Number Placeholder 3"/>
          <p:cNvSpPr>
            <a:spLocks noGrp="1"/>
          </p:cNvSpPr>
          <p:nvPr>
            <p:ph type="sldNum" sz="quarter" idx="5"/>
          </p:nvPr>
        </p:nvSpPr>
        <p:spPr/>
        <p:txBody>
          <a:bodyPr/>
          <a:lstStyle/>
          <a:p>
            <a:fld id="{BC429607-C4A6-4C2D-8D0F-A21533BAE4D7}" type="slidenum">
              <a:rPr lang="en-US" smtClean="0"/>
              <a:t>11</a:t>
            </a:fld>
            <a:endParaRPr lang="en-US" dirty="0"/>
          </a:p>
        </p:txBody>
      </p:sp>
    </p:spTree>
    <p:extLst>
      <p:ext uri="{BB962C8B-B14F-4D97-AF65-F5344CB8AC3E}">
        <p14:creationId xmlns:p14="http://schemas.microsoft.com/office/powerpoint/2010/main" val="750068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99248" y="914400"/>
            <a:ext cx="4334256" cy="1371600"/>
          </a:xfrm>
        </p:spPr>
        <p:txBody>
          <a:bodyPr lIns="182880" rIns="182880" anchor="t" anchorCtr="0">
            <a:noAutofit/>
          </a:bodyPr>
          <a:lstStyle>
            <a:lvl1pPr>
              <a:defRPr sz="9600" baseline="0">
                <a:solidFill>
                  <a:schemeClr val="bg2"/>
                </a:solidFill>
              </a:defRPr>
            </a:lvl1pPr>
          </a:lstStyle>
          <a:p>
            <a:r>
              <a:rPr lang="en-US" dirty="0" err="1"/>
              <a:t>Ch</a:t>
            </a:r>
            <a:r>
              <a:rPr lang="en-US" dirty="0"/>
              <a:t>#</a:t>
            </a:r>
          </a:p>
        </p:txBody>
      </p:sp>
      <p:sp>
        <p:nvSpPr>
          <p:cNvPr id="7" name="Rectangle 6"/>
          <p:cNvSpPr/>
          <p:nvPr userDrawn="1"/>
        </p:nvSpPr>
        <p:spPr>
          <a:xfrm>
            <a:off x="7543800" y="5029200"/>
            <a:ext cx="4648199"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7543800" y="594360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p:cNvSpPr>
            <a:spLocks noGrp="1"/>
          </p:cNvSpPr>
          <p:nvPr>
            <p:ph type="pic" sz="quarter" idx="10"/>
          </p:nvPr>
        </p:nvSpPr>
        <p:spPr>
          <a:xfrm>
            <a:off x="0" y="0"/>
            <a:ext cx="7543800" cy="6858000"/>
          </a:xfrm>
        </p:spPr>
        <p:txBody>
          <a:bodyPr/>
          <a:lstStyle/>
          <a:p>
            <a:r>
              <a:rPr lang="en-US"/>
              <a:t>Click icon to add picture</a:t>
            </a:r>
            <a:endParaRPr lang="en-US" dirty="0"/>
          </a:p>
        </p:txBody>
      </p:sp>
      <p:sp>
        <p:nvSpPr>
          <p:cNvPr id="15" name="Rectangle 14"/>
          <p:cNvSpPr/>
          <p:nvPr userDrawn="1"/>
        </p:nvSpPr>
        <p:spPr>
          <a:xfrm>
            <a:off x="7546848" y="4937760"/>
            <a:ext cx="46451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7699246" y="6336792"/>
            <a:ext cx="4334257" cy="369332"/>
          </a:xfrm>
          <a:prstGeom prst="rect">
            <a:avLst/>
          </a:prstGeom>
        </p:spPr>
        <p:txBody>
          <a:bodyPr wrap="square" lIns="182880" rIns="182880">
            <a:spAutoFit/>
          </a:bodyPr>
          <a:lstStyle/>
          <a:p>
            <a:r>
              <a:rPr lang="en-US" sz="600" dirty="0"/>
              <a:t>©2022 National Restaurant Association Educational Foundation (NRAEF). All rights reserved. </a:t>
            </a:r>
            <a:r>
              <a:rPr lang="en-US" sz="600" dirty="0" err="1"/>
              <a:t>ServSafe</a:t>
            </a:r>
            <a:r>
              <a:rPr lang="en-US" sz="600" dirty="0"/>
              <a:t>® is a trademark of the NRAEF. National Restaurant Association® and the arc design are trademarks of the National Restaurant Association. Reproducible for instructional use only. Not for individual sale.</a:t>
            </a:r>
          </a:p>
        </p:txBody>
      </p:sp>
      <p:sp>
        <p:nvSpPr>
          <p:cNvPr id="18" name="Rectangle 17"/>
          <p:cNvSpPr/>
          <p:nvPr userDrawn="1"/>
        </p:nvSpPr>
        <p:spPr>
          <a:xfrm>
            <a:off x="7699246" y="5120640"/>
            <a:ext cx="4334257" cy="769441"/>
          </a:xfrm>
          <a:prstGeom prst="rect">
            <a:avLst/>
          </a:prstGeom>
        </p:spPr>
        <p:txBody>
          <a:bodyPr wrap="square" lIns="91440" rIns="91440">
            <a:spAutoFit/>
          </a:bodyPr>
          <a:lstStyle/>
          <a:p>
            <a:r>
              <a:rPr lang="en-US" sz="2600" b="1" spc="-50" baseline="0" dirty="0">
                <a:solidFill>
                  <a:schemeClr val="bg1"/>
                </a:solidFill>
                <a:latin typeface="+mj-lt"/>
              </a:rPr>
              <a:t>SERVSAFE</a:t>
            </a:r>
            <a:r>
              <a:rPr lang="en-US" sz="2600" b="1" spc="-50" baseline="0" dirty="0">
                <a:solidFill>
                  <a:schemeClr val="bg2"/>
                </a:solidFill>
                <a:latin typeface="+mj-lt"/>
              </a:rPr>
              <a:t> COURSEBOOK</a:t>
            </a:r>
          </a:p>
          <a:p>
            <a:pPr algn="r"/>
            <a:r>
              <a:rPr lang="en-US" sz="1800" b="1" dirty="0">
                <a:solidFill>
                  <a:schemeClr val="bg1"/>
                </a:solidFill>
                <a:latin typeface="+mj-lt"/>
              </a:rPr>
              <a:t>8th Edition</a:t>
            </a:r>
          </a:p>
        </p:txBody>
      </p:sp>
      <p:sp>
        <p:nvSpPr>
          <p:cNvPr id="21" name="Text Placeholder 20"/>
          <p:cNvSpPr>
            <a:spLocks noGrp="1"/>
          </p:cNvSpPr>
          <p:nvPr>
            <p:ph type="body" sz="quarter" idx="11"/>
          </p:nvPr>
        </p:nvSpPr>
        <p:spPr>
          <a:xfrm>
            <a:off x="7699375" y="2711450"/>
            <a:ext cx="4333875" cy="1908175"/>
          </a:xfrm>
        </p:spPr>
        <p:txBody>
          <a:bodyPr lIns="182880" rIns="182880">
            <a:normAutofit/>
          </a:bodyPr>
          <a:lstStyle>
            <a:lvl1pPr>
              <a:defRPr sz="3200" baseline="0"/>
            </a:lvl1pPr>
            <a:lvl2pPr marL="457200" indent="0">
              <a:buNone/>
              <a:defRPr/>
            </a:lvl2pPr>
          </a:lstStyle>
          <a:p>
            <a:pPr lvl="0"/>
            <a:r>
              <a:rPr lang="en-US"/>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4960" y="155448"/>
            <a:ext cx="1448290" cy="647342"/>
          </a:xfrm>
          <a:prstGeom prst="rect">
            <a:avLst/>
          </a:prstGeom>
        </p:spPr>
      </p:pic>
    </p:spTree>
    <p:extLst>
      <p:ext uri="{BB962C8B-B14F-4D97-AF65-F5344CB8AC3E}">
        <p14:creationId xmlns:p14="http://schemas.microsoft.com/office/powerpoint/2010/main" val="190419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1" name="Picture Placeholder 11"/>
          <p:cNvSpPr>
            <a:spLocks noGrp="1"/>
          </p:cNvSpPr>
          <p:nvPr>
            <p:ph type="pic" sz="quarter" idx="14"/>
          </p:nvPr>
        </p:nvSpPr>
        <p:spPr>
          <a:xfrm>
            <a:off x="612648" y="1554480"/>
            <a:ext cx="3246120" cy="2011680"/>
          </a:xfrm>
          <a:ln>
            <a:solidFill>
              <a:schemeClr val="tx2"/>
            </a:solidFill>
          </a:ln>
        </p:spPr>
        <p:txBody>
          <a:bodyPr/>
          <a:lstStyle/>
          <a:p>
            <a:r>
              <a:rPr lang="en-US"/>
              <a:t>Click icon to add picture</a:t>
            </a:r>
          </a:p>
        </p:txBody>
      </p:sp>
      <p:sp>
        <p:nvSpPr>
          <p:cNvPr id="13" name="Picture Placeholder 11"/>
          <p:cNvSpPr>
            <a:spLocks noGrp="1"/>
          </p:cNvSpPr>
          <p:nvPr>
            <p:ph type="pic" sz="quarter" idx="15"/>
          </p:nvPr>
        </p:nvSpPr>
        <p:spPr>
          <a:xfrm>
            <a:off x="612648" y="3894136"/>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4480560"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4480560"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7866124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Knowledge Check">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609600" y="914401"/>
            <a:ext cx="109728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solidFill>
                  <a:schemeClr val="accent1"/>
                </a:solidFill>
              </a:defRPr>
            </a:lvl1pPr>
          </a:lstStyle>
          <a:p>
            <a:r>
              <a:rPr lang="en-US" dirty="0"/>
              <a:t>Knowledge Check</a:t>
            </a:r>
          </a:p>
        </p:txBody>
      </p:sp>
      <p:sp>
        <p:nvSpPr>
          <p:cNvPr id="3" name="Content Placeholder 2"/>
          <p:cNvSpPr>
            <a:spLocks noGrp="1"/>
          </p:cNvSpPr>
          <p:nvPr>
            <p:ph idx="1"/>
          </p:nvPr>
        </p:nvSpPr>
        <p:spPr/>
        <p:txBody>
          <a:bodyPr/>
          <a:lstStyle>
            <a:lvl1pPr marL="461963" indent="-461963">
              <a:buClr>
                <a:schemeClr val="accent1"/>
              </a:buClr>
              <a:buFont typeface="+mj-lt"/>
              <a:buAutoNum type="arabicPeriod"/>
              <a:defRPr>
                <a:solidFill>
                  <a:schemeClr val="accent1"/>
                </a:solidFill>
              </a:defRPr>
            </a:lvl1pPr>
            <a:lvl2pPr marL="457200" indent="0">
              <a:buClr>
                <a:schemeClr val="accent1"/>
              </a:buClr>
              <a:buFontTx/>
              <a:buNone/>
              <a:defRPr>
                <a:solidFill>
                  <a:schemeClr val="accent1"/>
                </a:solidFill>
              </a:defRPr>
            </a:lvl2pPr>
            <a:lvl3pPr marL="1257300" indent="-342900">
              <a:buClr>
                <a:schemeClr val="accent1"/>
              </a:buClr>
              <a:buFont typeface="Arial" panose="020B0604020202020204" pitchFamily="34" charset="0"/>
              <a:buChar char="•"/>
              <a:defRPr>
                <a:solidFill>
                  <a:schemeClr val="accent1"/>
                </a:solidFill>
              </a:defRPr>
            </a:lvl3pPr>
            <a:lvl4pPr marL="1657350" indent="-285750">
              <a:buClr>
                <a:schemeClr val="accent1"/>
              </a:buClr>
              <a:buFont typeface="Arial" panose="020B0604020202020204" pitchFamily="34" charset="0"/>
              <a:buChar char="•"/>
              <a:defRPr>
                <a:solidFill>
                  <a:schemeClr val="accent1"/>
                </a:solidFill>
              </a:defRPr>
            </a:lvl4pPr>
            <a:lvl5pPr marL="2114550" indent="-285750">
              <a:buClr>
                <a:schemeClr val="accent1"/>
              </a:buClr>
              <a:buFont typeface="Arial" panose="020B0604020202020204" pitchFamily="34" charset="0"/>
              <a:buChar cha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accent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424545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Text Only">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18783850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debar Text Photo">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1554480"/>
            <a:ext cx="5184648" cy="4351338"/>
          </a:xfrm>
        </p:spPr>
        <p:txBody>
          <a:bodyPr/>
          <a:lstStyle>
            <a:lvl1pPr marL="0" indent="0">
              <a:buClr>
                <a:schemeClr val="accent1"/>
              </a:buClr>
              <a:buFontTx/>
              <a:buNone/>
              <a:defRPr>
                <a:solidFill>
                  <a:schemeClr val="bg1"/>
                </a:solidFill>
              </a:defRPr>
            </a:lvl1pPr>
            <a:lvl2pPr marL="457200" indent="0">
              <a:buClr>
                <a:schemeClr val="accent1"/>
              </a:buClr>
              <a:buFontTx/>
              <a:buNone/>
              <a:defRPr>
                <a:solidFill>
                  <a:schemeClr val="bg1"/>
                </a:solidFill>
              </a:defRPr>
            </a:lvl2pPr>
            <a:lvl3pPr marL="914400" indent="0">
              <a:buClr>
                <a:schemeClr val="accent1"/>
              </a:buClr>
              <a:buFontTx/>
              <a:buNone/>
              <a:defRPr>
                <a:solidFill>
                  <a:schemeClr val="bg1"/>
                </a:solidFill>
              </a:defRPr>
            </a:lvl3pPr>
            <a:lvl4pPr marL="1371600" indent="0">
              <a:buClr>
                <a:schemeClr val="accent1"/>
              </a:buClr>
              <a:buFontTx/>
              <a:buNone/>
              <a:defRPr>
                <a:solidFill>
                  <a:schemeClr val="bg1"/>
                </a:solidFill>
              </a:defRPr>
            </a:lvl4pPr>
            <a:lvl5pPr marL="1828800" indent="0">
              <a:buClr>
                <a:schemeClr val="accent1"/>
              </a:buClr>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152400" y="182880"/>
            <a:ext cx="8732520" cy="549276"/>
          </a:xfrm>
        </p:spPr>
        <p:txBody>
          <a:bodyPr/>
          <a:lstStyle/>
          <a:p>
            <a:r>
              <a:rPr lang="en-US"/>
              <a:t>Click to edit Master 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7162" y="182880"/>
            <a:ext cx="2095238" cy="673016"/>
          </a:xfrm>
          <a:prstGeom prst="rect">
            <a:avLst/>
          </a:prstGeom>
        </p:spPr>
      </p:pic>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F568A59-ACA4-4C70-9252-AAB755DA2F6B}" type="slidenum">
              <a:rPr lang="en-US" smtClean="0"/>
              <a:pPr/>
              <a:t>‹#›</a:t>
            </a:fld>
            <a:endParaRPr lang="en-US"/>
          </a:p>
        </p:txBody>
      </p:sp>
      <p:sp>
        <p:nvSpPr>
          <p:cNvPr id="4" name="Picture Placeholder 3"/>
          <p:cNvSpPr>
            <a:spLocks noGrp="1"/>
          </p:cNvSpPr>
          <p:nvPr>
            <p:ph type="pic" sz="quarter" idx="10"/>
          </p:nvPr>
        </p:nvSpPr>
        <p:spPr>
          <a:xfrm>
            <a:off x="6400800" y="1554481"/>
            <a:ext cx="5184648" cy="4351338"/>
          </a:xfrm>
          <a:ln>
            <a:solidFill>
              <a:schemeClr val="bg1"/>
            </a:solidFill>
          </a:ln>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18309841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 Questions">
    <p:bg>
      <p:bgPr>
        <a:solidFill>
          <a:schemeClr val="accent2">
            <a:alpha val="50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lvl1pPr marL="514350" indent="-514350">
              <a:buClr>
                <a:schemeClr val="tx1"/>
              </a:buClr>
              <a:buFont typeface="+mj-lt"/>
              <a:buAutoNum type="arabicPeriod"/>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4" name="TextBox 3"/>
          <p:cNvSpPr txBox="1"/>
          <p:nvPr userDrawn="1"/>
        </p:nvSpPr>
        <p:spPr>
          <a:xfrm>
            <a:off x="155448" y="182880"/>
            <a:ext cx="7315200" cy="584775"/>
          </a:xfrm>
          <a:prstGeom prst="rect">
            <a:avLst/>
          </a:prstGeom>
          <a:noFill/>
        </p:spPr>
        <p:txBody>
          <a:bodyPr wrap="square" lIns="457200" rIns="548640" rtlCol="0">
            <a:spAutoFit/>
          </a:bodyPr>
          <a:lstStyle/>
          <a:p>
            <a:r>
              <a:rPr lang="en-US" sz="3200" b="1" spc="-50" baseline="0" dirty="0">
                <a:solidFill>
                  <a:schemeClr val="bg1"/>
                </a:solidFill>
                <a:latin typeface="+mj-lt"/>
              </a:rPr>
              <a:t>Discussion Questions</a:t>
            </a:r>
          </a:p>
        </p:txBody>
      </p:sp>
    </p:spTree>
    <p:extLst>
      <p:ext uri="{BB962C8B-B14F-4D97-AF65-F5344CB8AC3E}">
        <p14:creationId xmlns:p14="http://schemas.microsoft.com/office/powerpoint/2010/main" val="1397407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Text Header">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0"/>
          </p:nvPr>
        </p:nvSpPr>
        <p:spPr>
          <a:xfrm>
            <a:off x="6400800" y="2651760"/>
            <a:ext cx="5184648" cy="3254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
        <p:nvSpPr>
          <p:cNvPr id="9" name="Picture Placeholder 11"/>
          <p:cNvSpPr>
            <a:spLocks noGrp="1"/>
          </p:cNvSpPr>
          <p:nvPr>
            <p:ph type="pic" sz="quarter" idx="14"/>
          </p:nvPr>
        </p:nvSpPr>
        <p:spPr>
          <a:xfrm>
            <a:off x="612648" y="1216152"/>
            <a:ext cx="2286000" cy="1097280"/>
          </a:xfrm>
          <a:ln>
            <a:solidFill>
              <a:schemeClr val="tx2"/>
            </a:solidFill>
          </a:ln>
        </p:spPr>
        <p:txBody>
          <a:bodyPr/>
          <a:lstStyle/>
          <a:p>
            <a:r>
              <a:rPr lang="en-US"/>
              <a:t>Click icon to add picture</a:t>
            </a:r>
            <a:endParaRPr lang="en-US" dirty="0"/>
          </a:p>
        </p:txBody>
      </p:sp>
      <p:sp>
        <p:nvSpPr>
          <p:cNvPr id="12" name="Content Placeholder 2"/>
          <p:cNvSpPr>
            <a:spLocks noGrp="1"/>
          </p:cNvSpPr>
          <p:nvPr>
            <p:ph idx="15"/>
          </p:nvPr>
        </p:nvSpPr>
        <p:spPr>
          <a:xfrm>
            <a:off x="3502152" y="1216152"/>
            <a:ext cx="8083296" cy="1097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059231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45666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Text Half">
    <p:spTree>
      <p:nvGrpSpPr>
        <p:cNvPr id="1" name=""/>
        <p:cNvGrpSpPr/>
        <p:nvPr/>
      </p:nvGrpSpPr>
      <p:grpSpPr>
        <a:xfrm>
          <a:off x="0" y="0"/>
          <a:ext cx="0" cy="0"/>
          <a:chOff x="0" y="0"/>
          <a:chExt cx="0" cy="0"/>
        </a:xfrm>
      </p:grpSpPr>
      <p:sp>
        <p:nvSpPr>
          <p:cNvPr id="7" name="Rectangle 6"/>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6400800" y="1554480"/>
            <a:ext cx="518464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63588102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hoto Half">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879346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hoto Vertical">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06483324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hotos">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1"/>
            <a:ext cx="3246120" cy="2011680"/>
          </a:xfrm>
          <a:ln>
            <a:solidFill>
              <a:schemeClr val="tx2"/>
            </a:solidFill>
          </a:ln>
        </p:spPr>
        <p:txBody>
          <a:bodyPr/>
          <a:lstStyle/>
          <a:p>
            <a:r>
              <a:rPr lang="en-US"/>
              <a:t>Click icon to add picture</a:t>
            </a:r>
            <a:endParaRPr lang="en-US" dirty="0"/>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648" y="1554480"/>
            <a:ext cx="711403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1"/>
          <p:cNvSpPr>
            <a:spLocks noGrp="1"/>
          </p:cNvSpPr>
          <p:nvPr>
            <p:ph type="pic" sz="quarter" idx="13"/>
          </p:nvPr>
        </p:nvSpPr>
        <p:spPr>
          <a:xfrm>
            <a:off x="8321040" y="3894137"/>
            <a:ext cx="3246120" cy="2011680"/>
          </a:xfrm>
          <a:ln>
            <a:solidFill>
              <a:schemeClr val="tx2"/>
            </a:solidFill>
          </a:ln>
        </p:spPr>
        <p:txBody>
          <a:bodyPr/>
          <a:lstStyle/>
          <a:p>
            <a:r>
              <a:rPr lang="en-US"/>
              <a:t>Click icon to add picture</a:t>
            </a:r>
          </a:p>
        </p:txBody>
      </p:sp>
      <p:sp>
        <p:nvSpPr>
          <p:cNvPr id="16"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2765341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Photos Only">
    <p:spTree>
      <p:nvGrpSpPr>
        <p:cNvPr id="1" name=""/>
        <p:cNvGrpSpPr/>
        <p:nvPr/>
      </p:nvGrpSpPr>
      <p:grpSpPr>
        <a:xfrm>
          <a:off x="0" y="0"/>
          <a:ext cx="0" cy="0"/>
          <a:chOff x="0" y="0"/>
          <a:chExt cx="0" cy="0"/>
        </a:xfrm>
      </p:grpSpPr>
      <p:sp>
        <p:nvSpPr>
          <p:cNvPr id="11" name="Picture Placeholder 11"/>
          <p:cNvSpPr>
            <a:spLocks noGrp="1"/>
          </p:cNvSpPr>
          <p:nvPr>
            <p:ph type="pic" sz="quarter" idx="12"/>
          </p:nvPr>
        </p:nvSpPr>
        <p:spPr>
          <a:xfrm>
            <a:off x="612648" y="1554479"/>
            <a:ext cx="5181600" cy="4351337"/>
          </a:xfrm>
          <a:ln>
            <a:solidFill>
              <a:schemeClr val="tx2"/>
            </a:solidFill>
          </a:ln>
        </p:spPr>
        <p:txBody>
          <a:bodyPr/>
          <a:lstStyle/>
          <a:p>
            <a:r>
              <a:rPr lang="en-US"/>
              <a:t>Click icon to add picture</a:t>
            </a:r>
          </a:p>
        </p:txBody>
      </p:sp>
      <p:sp>
        <p:nvSpPr>
          <p:cNvPr id="12" name="Picture Placeholder 11"/>
          <p:cNvSpPr>
            <a:spLocks noGrp="1"/>
          </p:cNvSpPr>
          <p:nvPr>
            <p:ph type="pic" sz="quarter" idx="11"/>
          </p:nvPr>
        </p:nvSpPr>
        <p:spPr>
          <a:xfrm>
            <a:off x="6400800" y="1554480"/>
            <a:ext cx="518160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3"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46610629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8321040" y="1554480"/>
            <a:ext cx="3246120" cy="4351337"/>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1" name="Picture Placeholder 11"/>
          <p:cNvSpPr>
            <a:spLocks noGrp="1"/>
          </p:cNvSpPr>
          <p:nvPr>
            <p:ph type="pic" sz="quarter" idx="12"/>
          </p:nvPr>
        </p:nvSpPr>
        <p:spPr>
          <a:xfrm>
            <a:off x="612648" y="1554479"/>
            <a:ext cx="3246120" cy="4351337"/>
          </a:xfrm>
          <a:ln>
            <a:solidFill>
              <a:schemeClr val="tx2"/>
            </a:solidFill>
          </a:ln>
        </p:spPr>
        <p:txBody>
          <a:bodyPr/>
          <a:lstStyle/>
          <a:p>
            <a:r>
              <a:rPr lang="en-US"/>
              <a:t>Click icon to add picture</a:t>
            </a:r>
          </a:p>
        </p:txBody>
      </p:sp>
      <p:sp>
        <p:nvSpPr>
          <p:cNvPr id="13" name="Picture Placeholder 11"/>
          <p:cNvSpPr>
            <a:spLocks noGrp="1"/>
          </p:cNvSpPr>
          <p:nvPr>
            <p:ph type="pic" sz="quarter" idx="13"/>
          </p:nvPr>
        </p:nvSpPr>
        <p:spPr>
          <a:xfrm>
            <a:off x="4480560" y="1554479"/>
            <a:ext cx="3246120" cy="4351337"/>
          </a:xfrm>
          <a:ln>
            <a:solidFill>
              <a:schemeClr val="tx2"/>
            </a:solidFill>
          </a:ln>
        </p:spPr>
        <p:txBody>
          <a:bodyPr/>
          <a:lstStyle/>
          <a:p>
            <a:r>
              <a:rPr lang="en-US"/>
              <a:t>Click icon to add picture</a:t>
            </a:r>
          </a:p>
        </p:txBody>
      </p:sp>
      <p:sp>
        <p:nvSpPr>
          <p:cNvPr id="14"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195849539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hotos Only">
    <p:spTree>
      <p:nvGrpSpPr>
        <p:cNvPr id="1" name=""/>
        <p:cNvGrpSpPr/>
        <p:nvPr/>
      </p:nvGrpSpPr>
      <p:grpSpPr>
        <a:xfrm>
          <a:off x="0" y="0"/>
          <a:ext cx="0" cy="0"/>
          <a:chOff x="0" y="0"/>
          <a:chExt cx="0" cy="0"/>
        </a:xfrm>
      </p:grpSpPr>
      <p:sp>
        <p:nvSpPr>
          <p:cNvPr id="12" name="Picture Placeholder 11"/>
          <p:cNvSpPr>
            <a:spLocks noGrp="1"/>
          </p:cNvSpPr>
          <p:nvPr>
            <p:ph type="pic" sz="quarter" idx="11"/>
          </p:nvPr>
        </p:nvSpPr>
        <p:spPr>
          <a:xfrm>
            <a:off x="6400800" y="1554481"/>
            <a:ext cx="3246120" cy="2011680"/>
          </a:xfrm>
          <a:ln>
            <a:solidFill>
              <a:schemeClr val="tx2"/>
            </a:solidFill>
          </a:ln>
        </p:spPr>
        <p:txBody>
          <a:bodyPr/>
          <a:lstStyle/>
          <a:p>
            <a:r>
              <a:rPr lang="en-US"/>
              <a:t>Click icon to add picture</a:t>
            </a:r>
          </a:p>
        </p:txBody>
      </p:sp>
      <p:sp>
        <p:nvSpPr>
          <p:cNvPr id="8" name="Rectangle 7"/>
          <p:cNvSpPr/>
          <p:nvPr userDrawn="1"/>
        </p:nvSpPr>
        <p:spPr>
          <a:xfrm>
            <a:off x="0" y="1"/>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 y="914401"/>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15" name="Picture Placeholder 11"/>
          <p:cNvSpPr>
            <a:spLocks noGrp="1"/>
          </p:cNvSpPr>
          <p:nvPr>
            <p:ph type="pic" sz="quarter" idx="13"/>
          </p:nvPr>
        </p:nvSpPr>
        <p:spPr>
          <a:xfrm>
            <a:off x="6400800" y="3894137"/>
            <a:ext cx="3246120" cy="2011680"/>
          </a:xfrm>
          <a:ln>
            <a:solidFill>
              <a:schemeClr val="tx2"/>
            </a:solidFill>
          </a:ln>
        </p:spPr>
        <p:txBody>
          <a:bodyPr/>
          <a:lstStyle/>
          <a:p>
            <a:r>
              <a:rPr lang="en-US"/>
              <a:t>Click icon to add picture</a:t>
            </a:r>
          </a:p>
        </p:txBody>
      </p:sp>
      <p:sp>
        <p:nvSpPr>
          <p:cNvPr id="14" name="Picture Placeholder 11"/>
          <p:cNvSpPr>
            <a:spLocks noGrp="1"/>
          </p:cNvSpPr>
          <p:nvPr>
            <p:ph type="pic" sz="quarter" idx="16"/>
          </p:nvPr>
        </p:nvSpPr>
        <p:spPr>
          <a:xfrm>
            <a:off x="2542032" y="1554480"/>
            <a:ext cx="3246120" cy="2011680"/>
          </a:xfrm>
          <a:ln>
            <a:solidFill>
              <a:schemeClr val="tx2"/>
            </a:solidFill>
          </a:ln>
        </p:spPr>
        <p:txBody>
          <a:bodyPr/>
          <a:lstStyle/>
          <a:p>
            <a:r>
              <a:rPr lang="en-US"/>
              <a:t>Click icon to add picture</a:t>
            </a:r>
          </a:p>
        </p:txBody>
      </p:sp>
      <p:sp>
        <p:nvSpPr>
          <p:cNvPr id="16" name="Picture Placeholder 11"/>
          <p:cNvSpPr>
            <a:spLocks noGrp="1"/>
          </p:cNvSpPr>
          <p:nvPr>
            <p:ph type="pic" sz="quarter" idx="17"/>
          </p:nvPr>
        </p:nvSpPr>
        <p:spPr>
          <a:xfrm>
            <a:off x="2542032" y="3894136"/>
            <a:ext cx="3246120" cy="2011680"/>
          </a:xfrm>
          <a:ln>
            <a:solidFill>
              <a:schemeClr val="tx2"/>
            </a:solidFill>
          </a:ln>
        </p:spPr>
        <p:txBody>
          <a:bodyPr/>
          <a:lstStyle/>
          <a:p>
            <a:r>
              <a:rPr lang="en-US"/>
              <a:t>Click icon to add picture</a:t>
            </a:r>
          </a:p>
        </p:txBody>
      </p:sp>
      <p:sp>
        <p:nvSpPr>
          <p:cNvPr id="17"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24310729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82880"/>
            <a:ext cx="11887200" cy="549276"/>
          </a:xfrm>
          <a:prstGeom prst="rect">
            <a:avLst/>
          </a:prstGeom>
        </p:spPr>
        <p:txBody>
          <a:bodyPr vert="horz" lIns="457200" tIns="45720" rIns="45720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554480"/>
            <a:ext cx="10972800" cy="4351338"/>
          </a:xfrm>
          <a:prstGeom prst="rect">
            <a:avLst/>
          </a:prstGeom>
        </p:spPr>
        <p:txBody>
          <a:bodyPr vert="horz" lIns="457200" tIns="45720" rIns="4572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6096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BF568A59-ACA4-4C70-9252-AAB755DA2F6B}" type="slidenum">
              <a:rPr lang="en-US" smtClean="0"/>
              <a:pPr/>
              <a:t>‹#›</a:t>
            </a:fld>
            <a:endParaRPr lang="en-US"/>
          </a:p>
        </p:txBody>
      </p:sp>
    </p:spTree>
    <p:extLst>
      <p:ext uri="{BB962C8B-B14F-4D97-AF65-F5344CB8AC3E}">
        <p14:creationId xmlns:p14="http://schemas.microsoft.com/office/powerpoint/2010/main" val="3895539648"/>
      </p:ext>
    </p:extLst>
  </p:cSld>
  <p:clrMap bg1="lt1" tx1="dk1" bg2="lt2" tx2="dk2" accent1="accent1" accent2="accent2" accent3="accent3" accent4="accent4" accent5="accent5" accent6="accent6" hlink="hlink" folHlink="folHlink"/>
  <p:sldLayoutIdLst>
    <p:sldLayoutId id="2147483650" r:id="rId1"/>
    <p:sldLayoutId id="2147483670" r:id="rId2"/>
    <p:sldLayoutId id="2147483662" r:id="rId3"/>
    <p:sldLayoutId id="2147483652" r:id="rId4"/>
    <p:sldLayoutId id="2147483660" r:id="rId5"/>
    <p:sldLayoutId id="2147483663" r:id="rId6"/>
    <p:sldLayoutId id="2147483666" r:id="rId7"/>
    <p:sldLayoutId id="2147483667" r:id="rId8"/>
    <p:sldLayoutId id="2147483665" r:id="rId9"/>
    <p:sldLayoutId id="2147483664" r:id="rId10"/>
    <p:sldLayoutId id="2147483668" r:id="rId11"/>
    <p:sldLayoutId id="2147483669" r:id="rId12"/>
    <p:sldLayoutId id="2147483671" r:id="rId13"/>
    <p:sldLayoutId id="2147483672" r:id="rId14"/>
    <p:sldLayoutId id="2147483673" r:id="rId15"/>
  </p:sldLayoutIdLst>
  <p:hf hdr="0" ftr="0" dt="0"/>
  <p:txStyles>
    <p:titleStyle>
      <a:lvl1pPr algn="l" defTabSz="914400" rtl="0" eaLnBrk="1" latinLnBrk="0" hangingPunct="1">
        <a:lnSpc>
          <a:spcPct val="90000"/>
        </a:lnSpc>
        <a:spcBef>
          <a:spcPct val="0"/>
        </a:spcBef>
        <a:buNone/>
        <a:defRPr sz="3200" b="1" kern="1200" spc="-50" baseline="0">
          <a:solidFill>
            <a:schemeClr val="bg1"/>
          </a:solidFill>
          <a:latin typeface="+mj-lt"/>
          <a:ea typeface="+mj-ea"/>
          <a:cs typeface="+mj-cs"/>
        </a:defRPr>
      </a:lvl1pPr>
    </p:titleStyle>
    <p:bodyStyle>
      <a:lvl1pPr marL="0" indent="0" algn="l" defTabSz="914400" rtl="0" eaLnBrk="1" latinLnBrk="0" hangingPunct="1">
        <a:lnSpc>
          <a:spcPct val="90000"/>
        </a:lnSpc>
        <a:spcBef>
          <a:spcPts val="3600"/>
        </a:spcBef>
        <a:buClr>
          <a:schemeClr val="bg2"/>
        </a:buClr>
        <a:buSzPct val="100000"/>
        <a:buFont typeface="Arial" panose="020B0604020202020204" pitchFamily="34" charset="0"/>
        <a:buNone/>
        <a:defRPr sz="2800" b="1" kern="1200" spc="-50" baseline="0">
          <a:solidFill>
            <a:schemeClr val="tx2"/>
          </a:solidFill>
          <a:latin typeface="+mn-lt"/>
          <a:ea typeface="+mn-ea"/>
          <a:cs typeface="+mn-cs"/>
        </a:defRPr>
      </a:lvl1pPr>
      <a:lvl2pPr marL="6858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buClr>
        <a:buSzPct val="10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2</a:t>
            </a:r>
          </a:p>
        </p:txBody>
      </p:sp>
      <p:pic>
        <p:nvPicPr>
          <p:cNvPr id="3" name="Picture Placeholder 2">
            <a:extLst>
              <a:ext uri="{FF2B5EF4-FFF2-40B4-BE49-F238E27FC236}">
                <a16:creationId xmlns:a16="http://schemas.microsoft.com/office/drawing/2014/main" id="{85390BBF-61A0-4214-8C32-ACFC2BF0C57A}"/>
              </a:ext>
              <a:ext uri="{C183D7F6-B498-43B3-948B-1728B52AA6E4}">
                <adec:decorative xmlns:adec="http://schemas.microsoft.com/office/drawing/2017/decorative" val="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02" r="602"/>
          <a:stretch>
            <a:fillRect/>
          </a:stretch>
        </p:blipFill>
        <p:spPr/>
      </p:pic>
      <p:sp>
        <p:nvSpPr>
          <p:cNvPr id="7" name="Text Placeholder 6"/>
          <p:cNvSpPr>
            <a:spLocks noGrp="1"/>
          </p:cNvSpPr>
          <p:nvPr>
            <p:ph type="body" sz="quarter" idx="11"/>
          </p:nvPr>
        </p:nvSpPr>
        <p:spPr/>
        <p:txBody>
          <a:bodyPr/>
          <a:lstStyle/>
          <a:p>
            <a:r>
              <a:rPr lang="en-US" dirty="0"/>
              <a:t>Understanding the Microworld </a:t>
            </a:r>
          </a:p>
        </p:txBody>
      </p:sp>
    </p:spTree>
    <p:extLst>
      <p:ext uri="{BB962C8B-B14F-4D97-AF65-F5344CB8AC3E}">
        <p14:creationId xmlns:p14="http://schemas.microsoft.com/office/powerpoint/2010/main" val="3919065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Bacteria Need to Grow: Oxygen and Moisture  </a:t>
            </a:r>
          </a:p>
        </p:txBody>
      </p:sp>
      <p:sp>
        <p:nvSpPr>
          <p:cNvPr id="3" name="Content Placeholder 2"/>
          <p:cNvSpPr>
            <a:spLocks noGrp="1"/>
          </p:cNvSpPr>
          <p:nvPr>
            <p:ph idx="1"/>
          </p:nvPr>
        </p:nvSpPr>
        <p:spPr/>
        <p:txBody>
          <a:bodyPr>
            <a:normAutofit/>
          </a:bodyPr>
          <a:lstStyle/>
          <a:p>
            <a:pPr algn="ctr">
              <a:spcBef>
                <a:spcPts val="1800"/>
              </a:spcBef>
            </a:pPr>
            <a:r>
              <a:rPr lang="en-US" sz="3200" dirty="0"/>
              <a:t>FAT T</a:t>
            </a:r>
            <a:r>
              <a:rPr lang="en-US" sz="3200" dirty="0">
                <a:solidFill>
                  <a:schemeClr val="bg2"/>
                </a:solidFill>
              </a:rPr>
              <a:t>OM</a:t>
            </a:r>
            <a:r>
              <a:rPr lang="en-US" sz="3200" dirty="0"/>
              <a:t> </a:t>
            </a:r>
            <a:endParaRPr lang="en-US" sz="3200" u="sng" dirty="0"/>
          </a:p>
          <a:p>
            <a:pPr>
              <a:spcBef>
                <a:spcPts val="1800"/>
              </a:spcBef>
            </a:pPr>
            <a:r>
              <a:rPr lang="en-US" u="sng" dirty="0"/>
              <a:t>Oxygen </a:t>
            </a:r>
          </a:p>
          <a:p>
            <a:pPr>
              <a:spcBef>
                <a:spcPts val="1800"/>
              </a:spcBef>
            </a:pPr>
            <a:r>
              <a:rPr lang="en-US" b="0" dirty="0"/>
              <a:t>Some bacteria need oxygen to grow while others grow when oxygen is not there. </a:t>
            </a:r>
          </a:p>
          <a:p>
            <a:pPr>
              <a:spcBef>
                <a:spcPts val="1800"/>
              </a:spcBef>
            </a:pPr>
            <a:endParaRPr lang="en-US" u="sng" dirty="0"/>
          </a:p>
          <a:p>
            <a:pPr>
              <a:spcBef>
                <a:spcPts val="1800"/>
              </a:spcBef>
            </a:pPr>
            <a:r>
              <a:rPr lang="en-US" u="sng" dirty="0"/>
              <a:t>Moisture  </a:t>
            </a:r>
          </a:p>
          <a:p>
            <a:pPr>
              <a:spcBef>
                <a:spcPts val="2400"/>
              </a:spcBef>
            </a:pPr>
            <a:r>
              <a:rPr lang="en-US" b="0" dirty="0"/>
              <a:t>Bacteria grow well in food with high levels of moisture.</a:t>
            </a:r>
          </a:p>
          <a:p>
            <a:pPr>
              <a:spcBef>
                <a:spcPts val="2400"/>
              </a:spcBef>
            </a:pPr>
            <a:endParaRPr lang="en-US" dirty="0"/>
          </a:p>
          <a:p>
            <a:pPr>
              <a:spcBef>
                <a:spcPts val="2400"/>
              </a:spcBef>
            </a:pPr>
            <a:endParaRPr lang="en-US" sz="2600" b="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10</a:t>
            </a:fld>
            <a:endParaRPr lang="en-US" dirty="0"/>
          </a:p>
        </p:txBody>
      </p:sp>
    </p:spTree>
    <p:extLst>
      <p:ext uri="{BB962C8B-B14F-4D97-AF65-F5344CB8AC3E}">
        <p14:creationId xmlns:p14="http://schemas.microsoft.com/office/powerpoint/2010/main" val="3248509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Controlling FAT TOM Conditions </a:t>
            </a:r>
          </a:p>
        </p:txBody>
      </p:sp>
      <p:sp>
        <p:nvSpPr>
          <p:cNvPr id="4" name="Content Placeholder 3"/>
          <p:cNvSpPr>
            <a:spLocks noGrp="1"/>
          </p:cNvSpPr>
          <p:nvPr>
            <p:ph sz="half" idx="1"/>
          </p:nvPr>
        </p:nvSpPr>
        <p:spPr/>
        <p:txBody>
          <a:bodyPr>
            <a:normAutofit/>
          </a:bodyPr>
          <a:lstStyle/>
          <a:p>
            <a:r>
              <a:rPr lang="en-US" dirty="0"/>
              <a:t>In an operation, you usually have control over these two conditions: </a:t>
            </a:r>
          </a:p>
          <a:p>
            <a:r>
              <a:rPr lang="en-US" b="0" dirty="0">
                <a:solidFill>
                  <a:schemeClr val="bg2"/>
                </a:solidFill>
              </a:rPr>
              <a:t>Time: </a:t>
            </a:r>
            <a:r>
              <a:rPr lang="en-US" b="0" dirty="0"/>
              <a:t>Limit how long TCS food spends in the temperature danger zone.</a:t>
            </a:r>
          </a:p>
          <a:p>
            <a:r>
              <a:rPr lang="en-US" b="0" dirty="0">
                <a:solidFill>
                  <a:schemeClr val="bg2"/>
                </a:solidFill>
              </a:rPr>
              <a:t>Temperature: </a:t>
            </a:r>
            <a:r>
              <a:rPr lang="en-US" b="0" dirty="0"/>
              <a:t>Keep TCS food out of the temperature danger zone.</a:t>
            </a:r>
          </a:p>
          <a:p>
            <a:endParaRPr lang="en-US" dirty="0"/>
          </a:p>
        </p:txBody>
      </p:sp>
      <p:pic>
        <p:nvPicPr>
          <p:cNvPr id="8" name="Picture Placeholder 7" descr="An illustration of a person taking the temperature of a food item&#10;">
            <a:extLst>
              <a:ext uri="{FF2B5EF4-FFF2-40B4-BE49-F238E27FC236}">
                <a16:creationId xmlns:a16="http://schemas.microsoft.com/office/drawing/2014/main" id="{E4227E92-8622-4C79-B66E-66B7F460323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76" b="776"/>
          <a:stretch>
            <a:fillRect/>
          </a:stretch>
        </p:blipFill>
        <p:spPr/>
      </p:pic>
      <p:pic>
        <p:nvPicPr>
          <p:cNvPr id="10" name="Picture Placeholder 9" descr="An illustration of a partially covered pan of chicken salad with a serving spoon inside&#10;">
            <a:extLst>
              <a:ext uri="{FF2B5EF4-FFF2-40B4-BE49-F238E27FC236}">
                <a16:creationId xmlns:a16="http://schemas.microsoft.com/office/drawing/2014/main" id="{4469D743-D679-48C6-B876-56712476DD0C}"/>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776" b="776"/>
          <a:stretch>
            <a:fillRect/>
          </a:stretch>
        </p:blipFill>
        <p:spPr/>
      </p:pic>
      <p:sp>
        <p:nvSpPr>
          <p:cNvPr id="6" name="Slide Number Placeholder 5">
            <a:extLst>
              <a:ext uri="{C183D7F6-B498-43B3-948B-1728B52AA6E4}">
                <adec:decorative xmlns:adec="http://schemas.microsoft.com/office/drawing/2017/decorative" val="0"/>
              </a:ext>
            </a:extLst>
          </p:cNvPr>
          <p:cNvSpPr>
            <a:spLocks noGrp="1"/>
          </p:cNvSpPr>
          <p:nvPr>
            <p:ph type="sldNum" sz="quarter" idx="4"/>
          </p:nvPr>
        </p:nvSpPr>
        <p:spPr/>
        <p:txBody>
          <a:bodyPr/>
          <a:lstStyle/>
          <a:p>
            <a:fld id="{BF568A59-ACA4-4C70-9252-AAB755DA2F6B}" type="slidenum">
              <a:rPr lang="en-US" smtClean="0"/>
              <a:pPr/>
              <a:t>11</a:t>
            </a:fld>
            <a:endParaRPr lang="en-US" dirty="0"/>
          </a:p>
        </p:txBody>
      </p:sp>
    </p:spTree>
    <p:extLst>
      <p:ext uri="{BB962C8B-B14F-4D97-AF65-F5344CB8AC3E}">
        <p14:creationId xmlns:p14="http://schemas.microsoft.com/office/powerpoint/2010/main" val="3637038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11887200" cy="549276"/>
          </a:xfrm>
        </p:spPr>
        <p:txBody>
          <a:bodyPr anchor="ctr">
            <a:normAutofit/>
          </a:bodyPr>
          <a:lstStyle/>
          <a:p>
            <a:r>
              <a:rPr lang="en-US" dirty="0"/>
              <a:t> Bacterial Growth </a:t>
            </a:r>
          </a:p>
        </p:txBody>
      </p:sp>
      <p:sp>
        <p:nvSpPr>
          <p:cNvPr id="3" name="Content Placeholder 2"/>
          <p:cNvSpPr>
            <a:spLocks noGrp="1"/>
          </p:cNvSpPr>
          <p:nvPr>
            <p:ph idx="1"/>
          </p:nvPr>
        </p:nvSpPr>
        <p:spPr>
          <a:xfrm>
            <a:off x="609600" y="1554480"/>
            <a:ext cx="5184648" cy="4351338"/>
          </a:xfrm>
        </p:spPr>
        <p:txBody>
          <a:bodyPr>
            <a:normAutofit/>
          </a:bodyPr>
          <a:lstStyle/>
          <a:p>
            <a:r>
              <a:rPr lang="en-US" dirty="0"/>
              <a:t>Stages of Growth </a:t>
            </a:r>
          </a:p>
          <a:p>
            <a:pPr marL="457200" indent="-457200">
              <a:buFont typeface="Arial" panose="020B0604020202020204" pitchFamily="34" charset="0"/>
              <a:buChar char="•"/>
            </a:pPr>
            <a:r>
              <a:rPr lang="en-US" b="0" dirty="0"/>
              <a:t>Lag</a:t>
            </a:r>
          </a:p>
          <a:p>
            <a:pPr marL="457200" indent="-457200">
              <a:buFont typeface="Arial" panose="020B0604020202020204" pitchFamily="34" charset="0"/>
              <a:buChar char="•"/>
            </a:pPr>
            <a:r>
              <a:rPr lang="en-US" b="0" dirty="0"/>
              <a:t>Log</a:t>
            </a:r>
          </a:p>
          <a:p>
            <a:pPr marL="457200" indent="-457200">
              <a:buFont typeface="Arial" panose="020B0604020202020204" pitchFamily="34" charset="0"/>
              <a:buChar char="•"/>
            </a:pPr>
            <a:r>
              <a:rPr lang="en-US" b="0" dirty="0"/>
              <a:t>Stationary</a:t>
            </a:r>
          </a:p>
          <a:p>
            <a:pPr marL="457200" indent="-457200">
              <a:buFont typeface="Arial" panose="020B0604020202020204" pitchFamily="34" charset="0"/>
              <a:buChar char="•"/>
            </a:pPr>
            <a:r>
              <a:rPr lang="en-US" b="0" dirty="0"/>
              <a:t>Death </a:t>
            </a:r>
          </a:p>
        </p:txBody>
      </p:sp>
      <p:sp>
        <p:nvSpPr>
          <p:cNvPr id="4" name="Slide Number Placeholder 3"/>
          <p:cNvSpPr>
            <a:spLocks noGrp="1"/>
          </p:cNvSpPr>
          <p:nvPr>
            <p:ph type="sldNum" sz="quarter" idx="4"/>
          </p:nvPr>
        </p:nvSpPr>
        <p:spPr>
          <a:xfrm>
            <a:off x="609600" y="6356350"/>
            <a:ext cx="2743200" cy="365125"/>
          </a:xfrm>
        </p:spPr>
        <p:txBody>
          <a:bodyPr anchor="ctr">
            <a:normAutofit/>
          </a:bodyPr>
          <a:lstStyle/>
          <a:p>
            <a:pPr>
              <a:spcAft>
                <a:spcPts val="600"/>
              </a:spcAft>
            </a:pPr>
            <a:fld id="{BF568A59-ACA4-4C70-9252-AAB755DA2F6B}" type="slidenum">
              <a:rPr lang="en-US" smtClean="0"/>
              <a:pPr>
                <a:spcAft>
                  <a:spcPts val="600"/>
                </a:spcAft>
              </a:pPr>
              <a:t>12</a:t>
            </a:fld>
            <a:endParaRPr lang="en-US" dirty="0"/>
          </a:p>
        </p:txBody>
      </p:sp>
      <p:pic>
        <p:nvPicPr>
          <p:cNvPr id="10" name="Picture 9" descr="A graph showing the four progressive phases of bacterial growth with the x axis representing time and the y axis representing number of bacteria. The phases of bacterial growth appear on the graph from left to right: lag, log, stationary, and death. A red line on the graph is flat in the Lag column and rises dramatically in the Log column. THe red line flattens in the Stationary  column and then drops in the Death column. &#10;">
            <a:extLst>
              <a:ext uri="{FF2B5EF4-FFF2-40B4-BE49-F238E27FC236}">
                <a16:creationId xmlns:a16="http://schemas.microsoft.com/office/drawing/2014/main" id="{CD94C7FB-D093-4F62-B732-9723156CD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079" y="2034572"/>
            <a:ext cx="5715000" cy="4096512"/>
          </a:xfrm>
          <a:prstGeom prst="rect">
            <a:avLst/>
          </a:prstGeom>
        </p:spPr>
      </p:pic>
    </p:spTree>
    <p:extLst>
      <p:ext uri="{BB962C8B-B14F-4D97-AF65-F5344CB8AC3E}">
        <p14:creationId xmlns:p14="http://schemas.microsoft.com/office/powerpoint/2010/main" val="397996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Bacteria #1 </a:t>
            </a:r>
          </a:p>
        </p:txBody>
      </p:sp>
      <p:sp>
        <p:nvSpPr>
          <p:cNvPr id="10" name="Content Placeholder 9"/>
          <p:cNvSpPr>
            <a:spLocks noGrp="1"/>
          </p:cNvSpPr>
          <p:nvPr>
            <p:ph idx="15"/>
          </p:nvPr>
        </p:nvSpPr>
        <p:spPr>
          <a:xfrm>
            <a:off x="609600" y="1216152"/>
            <a:ext cx="10975848" cy="1097280"/>
          </a:xfrm>
        </p:spPr>
        <p:txBody>
          <a:bodyPr>
            <a:normAutofit fontScale="92500" lnSpcReduction="10000"/>
          </a:bodyPr>
          <a:lstStyle/>
          <a:p>
            <a:pPr>
              <a:spcBef>
                <a:spcPts val="0"/>
              </a:spcBef>
            </a:pPr>
            <a:r>
              <a:rPr lang="en-US" dirty="0"/>
              <a:t>Bacteria: </a:t>
            </a:r>
            <a:r>
              <a:rPr lang="en-US" sz="2800" dirty="0">
                <a:ea typeface="ＭＳ Ｐゴシック" charset="0"/>
              </a:rPr>
              <a:t>Shiga toxin-producing </a:t>
            </a:r>
            <a:r>
              <a:rPr lang="en-US" sz="2800" i="1" dirty="0">
                <a:ea typeface="ＭＳ Ｐゴシック" charset="0"/>
              </a:rPr>
              <a:t>Escherichia coli</a:t>
            </a:r>
            <a:r>
              <a:rPr lang="en-US" sz="2800" dirty="0">
                <a:ea typeface="ＭＳ Ｐゴシック" charset="0"/>
              </a:rPr>
              <a:t>, also known as </a:t>
            </a:r>
            <a:r>
              <a:rPr lang="en-US" sz="2800" i="1" dirty="0">
                <a:ea typeface="ＭＳ Ｐゴシック" charset="0"/>
              </a:rPr>
              <a:t>E. coli</a:t>
            </a:r>
            <a:r>
              <a:rPr lang="en-US" sz="2800" dirty="0">
                <a:ea typeface="ＭＳ Ｐゴシック" charset="0"/>
              </a:rPr>
              <a:t>, including: O157:H7, O26:H11, O111:H8, and O158:NM</a:t>
            </a:r>
            <a:endParaRPr lang="en-US" dirty="0"/>
          </a:p>
          <a:p>
            <a:pPr>
              <a:spcBef>
                <a:spcPts val="0"/>
              </a:spcBef>
            </a:pPr>
            <a:r>
              <a:rPr lang="en-US" dirty="0"/>
              <a:t>Illness:</a:t>
            </a:r>
            <a:r>
              <a:rPr lang="en-US" sz="2800" dirty="0">
                <a:solidFill>
                  <a:srgbClr val="231F20"/>
                </a:solidFill>
                <a:latin typeface="Arial Narrow" charset="0"/>
                <a:ea typeface="ＭＳ Ｐゴシック" charset="0"/>
              </a:rPr>
              <a:t> </a:t>
            </a:r>
            <a:r>
              <a:rPr lang="en-US" sz="2800" dirty="0">
                <a:ea typeface="ＭＳ Ｐゴシック" charset="0"/>
              </a:rPr>
              <a:t>Hemorrhagic colitis</a:t>
            </a:r>
            <a:endParaRPr lang="en-US" dirty="0"/>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600" b="0" dirty="0"/>
              <a:t>Ground beef (raw and undercooked)</a:t>
            </a:r>
          </a:p>
          <a:p>
            <a:pPr marL="342900" indent="-342900">
              <a:spcBef>
                <a:spcPts val="1200"/>
              </a:spcBef>
              <a:buFont typeface="Arial" panose="020B0604020202020204" pitchFamily="34" charset="0"/>
              <a:buChar char="•"/>
            </a:pPr>
            <a:r>
              <a:rPr lang="en-US" sz="2600" b="0" dirty="0"/>
              <a:t>Contaminated produce </a:t>
            </a:r>
          </a:p>
        </p:txBody>
      </p:sp>
      <p:sp>
        <p:nvSpPr>
          <p:cNvPr id="8" name="Content Placeholder 7"/>
          <p:cNvSpPr>
            <a:spLocks noGrp="1"/>
          </p:cNvSpPr>
          <p:nvPr>
            <p:ph idx="10"/>
          </p:nvPr>
        </p:nvSpPr>
        <p:spPr/>
        <p:txBody>
          <a:bodyPr/>
          <a:lstStyle/>
          <a:p>
            <a:r>
              <a:rPr lang="en-US" dirty="0">
                <a:solidFill>
                  <a:schemeClr val="bg2"/>
                </a:solidFill>
              </a:rPr>
              <a:t>Most Common Symptoms </a:t>
            </a:r>
          </a:p>
          <a:p>
            <a:pPr marL="457200" marR="0" lvl="0" indent="-457200" algn="l" defTabSz="914400" rtl="0" eaLnBrk="1" fontAlgn="base" latinLnBrk="0" hangingPunct="1">
              <a:lnSpc>
                <a:spcPct val="100000"/>
              </a:lnSpc>
              <a:spcBef>
                <a:spcPts val="0"/>
              </a:spcBef>
              <a:spcAft>
                <a:spcPct val="0"/>
              </a:spcAft>
              <a:buSzPct val="100000"/>
              <a:buFont typeface="Arial" panose="020B0604020202020204" pitchFamily="34" charset="0"/>
              <a:buChar char="•"/>
              <a:tabLst/>
            </a:pPr>
            <a:r>
              <a:rPr lang="en-US" sz="2600" b="0" kern="1200" dirty="0">
                <a:ea typeface="ＭＳ Ｐゴシック" charset="0"/>
                <a:cs typeface="+mn-cs"/>
              </a:rPr>
              <a:t>Diarrhea (becomes bloody)</a:t>
            </a:r>
          </a:p>
          <a:p>
            <a:pPr marL="457200" marR="0" lvl="0" indent="-457200" algn="l" defTabSz="914400" rtl="0" eaLnBrk="1" fontAlgn="base" latinLnBrk="0" hangingPunct="1">
              <a:lnSpc>
                <a:spcPct val="100000"/>
              </a:lnSpc>
              <a:spcBef>
                <a:spcPts val="0"/>
              </a:spcBef>
              <a:spcAft>
                <a:spcPct val="0"/>
              </a:spcAft>
              <a:buSzPct val="100000"/>
              <a:buFont typeface="Arial" panose="020B0604020202020204" pitchFamily="34" charset="0"/>
              <a:buChar char="•"/>
              <a:tabLst/>
            </a:pPr>
            <a:r>
              <a:rPr lang="en-US" sz="2600" b="0" kern="1200" dirty="0">
                <a:ea typeface="ＭＳ Ｐゴシック" charset="0"/>
                <a:cs typeface="+mn-cs"/>
              </a:rPr>
              <a:t>Abdominal cramps</a:t>
            </a:r>
          </a:p>
          <a:p>
            <a:pPr marL="457200" marR="0" lvl="0" indent="-457200" algn="l" defTabSz="914400" rtl="0" eaLnBrk="1" fontAlgn="base" latinLnBrk="0" hangingPunct="1">
              <a:lnSpc>
                <a:spcPct val="100000"/>
              </a:lnSpc>
              <a:spcBef>
                <a:spcPts val="0"/>
              </a:spcBef>
              <a:spcAft>
                <a:spcPct val="0"/>
              </a:spcAft>
              <a:buSzPct val="100000"/>
              <a:buFont typeface="Arial" panose="020B0604020202020204" pitchFamily="34" charset="0"/>
              <a:buChar char="•"/>
              <a:tabLst/>
            </a:pPr>
            <a:r>
              <a:rPr lang="en-US" sz="2600" b="0" kern="1200" dirty="0">
                <a:ea typeface="ＭＳ Ｐゴシック" charset="0"/>
                <a:cs typeface="+mn-cs"/>
              </a:rPr>
              <a:t>Kidney failure (in severe cases)</a:t>
            </a:r>
          </a:p>
          <a:p>
            <a:pPr>
              <a:spcBef>
                <a:spcPts val="1200"/>
              </a:spcBef>
            </a:pPr>
            <a:endParaRPr lang="en-US" sz="2400" b="0"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13</a:t>
            </a:fld>
            <a:endParaRPr lang="en-US" dirty="0"/>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23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Bacteria #1 Continued </a:t>
            </a:r>
          </a:p>
        </p:txBody>
      </p:sp>
      <p:sp>
        <p:nvSpPr>
          <p:cNvPr id="4" name="Content Placeholder 3"/>
          <p:cNvSpPr>
            <a:spLocks noGrp="1"/>
          </p:cNvSpPr>
          <p:nvPr>
            <p:ph sz="half" idx="1"/>
          </p:nvPr>
        </p:nvSpPr>
        <p:spPr>
          <a:xfrm>
            <a:off x="612647" y="1439917"/>
            <a:ext cx="7511849" cy="4782207"/>
          </a:xfrm>
        </p:spPr>
        <p:txBody>
          <a:bodyPr>
            <a:normAutofit lnSpcReduction="10000"/>
          </a:bodyPr>
          <a:lstStyle/>
          <a:p>
            <a:pPr>
              <a:spcBef>
                <a:spcPts val="2400"/>
              </a:spcBef>
            </a:pPr>
            <a:r>
              <a:rPr lang="en-US" dirty="0">
                <a:latin typeface="+mj-lt"/>
              </a:rPr>
              <a:t>Bacteria: </a:t>
            </a:r>
            <a:r>
              <a:rPr lang="en-US" sz="2600" dirty="0">
                <a:ea typeface="ＭＳ Ｐゴシック" charset="0"/>
              </a:rPr>
              <a:t>Shiga toxin-producing </a:t>
            </a:r>
            <a:r>
              <a:rPr lang="en-US" sz="2600" i="1" dirty="0">
                <a:ea typeface="ＭＳ Ｐゴシック" charset="0"/>
              </a:rPr>
              <a:t>Escherichia coli</a:t>
            </a:r>
            <a:r>
              <a:rPr lang="en-US" sz="2600" dirty="0">
                <a:ea typeface="ＭＳ Ｐゴシック" charset="0"/>
              </a:rPr>
              <a:t>, also known as </a:t>
            </a:r>
            <a:r>
              <a:rPr lang="en-US" sz="2600" i="1" dirty="0">
                <a:ea typeface="ＭＳ Ｐゴシック" charset="0"/>
              </a:rPr>
              <a:t>E. coli</a:t>
            </a:r>
            <a:r>
              <a:rPr lang="en-US" sz="2600" dirty="0">
                <a:ea typeface="ＭＳ Ｐゴシック" charset="0"/>
              </a:rPr>
              <a:t>, including: O157:H7, O26:H11, O111:H8, and O158:NM</a:t>
            </a:r>
            <a:endParaRPr lang="en-US" sz="2600" i="1" dirty="0">
              <a:latin typeface="+mj-lt"/>
              <a:ea typeface="ＭＳ Ｐゴシック" charset="0"/>
            </a:endParaRPr>
          </a:p>
          <a:p>
            <a:pPr>
              <a:spcBef>
                <a:spcPts val="2400"/>
              </a:spcBef>
            </a:pPr>
            <a:r>
              <a:rPr lang="en-US" sz="3000" dirty="0">
                <a:solidFill>
                  <a:schemeClr val="bg2"/>
                </a:solidFill>
                <a:latin typeface="+mj-lt"/>
                <a:ea typeface="ＭＳ Ｐゴシック" charset="0"/>
              </a:rPr>
              <a:t>Prevention Measures </a:t>
            </a:r>
          </a:p>
          <a:p>
            <a:pPr marL="544513" lvl="1" indent="-403225" eaLnBrk="1" hangingPunct="1">
              <a:defRPr/>
            </a:pPr>
            <a:r>
              <a:rPr lang="en-US" sz="2800" u="sng" dirty="0"/>
              <a:t>Control time and temperature.</a:t>
            </a:r>
          </a:p>
          <a:p>
            <a:pPr marL="544513" lvl="1" indent="-403225" eaLnBrk="1" hangingPunct="1">
              <a:defRPr/>
            </a:pPr>
            <a:r>
              <a:rPr lang="en-US" sz="2800" dirty="0"/>
              <a:t>Cook food, especially ground beef, to minimum internal temperatures.</a:t>
            </a:r>
          </a:p>
          <a:p>
            <a:pPr marL="544513" lvl="1" indent="-403225" eaLnBrk="1" hangingPunct="1">
              <a:defRPr/>
            </a:pPr>
            <a:r>
              <a:rPr lang="en-US" sz="2800" dirty="0"/>
              <a:t>Purchase produce from approved, reputable suppliers.</a:t>
            </a:r>
          </a:p>
          <a:p>
            <a:pPr marL="544513" lvl="1" indent="-403225" eaLnBrk="1" hangingPunct="1">
              <a:defRPr/>
            </a:pPr>
            <a:r>
              <a:rPr lang="en-US" sz="2800" dirty="0"/>
              <a:t>Prevent cross-contamination.</a:t>
            </a:r>
          </a:p>
        </p:txBody>
      </p:sp>
      <p:pic>
        <p:nvPicPr>
          <p:cNvPr id="7" name="Picture Placeholder 6" descr="Raw ground beef on a black tray">
            <a:extLst>
              <a:ext uri="{FF2B5EF4-FFF2-40B4-BE49-F238E27FC236}">
                <a16:creationId xmlns:a16="http://schemas.microsoft.com/office/drawing/2014/main" id="{62EA981C-2636-40CF-B0E8-3A76D9A1AB2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57" r="25057"/>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14</a:t>
            </a:fld>
            <a:endParaRPr lang="en-US"/>
          </a:p>
        </p:txBody>
      </p:sp>
    </p:spTree>
    <p:extLst>
      <p:ext uri="{BB962C8B-B14F-4D97-AF65-F5344CB8AC3E}">
        <p14:creationId xmlns:p14="http://schemas.microsoft.com/office/powerpoint/2010/main" val="2588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Bacteria #2  </a:t>
            </a:r>
          </a:p>
        </p:txBody>
      </p:sp>
      <p:sp>
        <p:nvSpPr>
          <p:cNvPr id="10" name="Content Placeholder 9"/>
          <p:cNvSpPr>
            <a:spLocks noGrp="1"/>
          </p:cNvSpPr>
          <p:nvPr>
            <p:ph idx="15"/>
          </p:nvPr>
        </p:nvSpPr>
        <p:spPr>
          <a:xfrm>
            <a:off x="609600" y="1216152"/>
            <a:ext cx="10975848" cy="1097280"/>
          </a:xfrm>
        </p:spPr>
        <p:txBody>
          <a:bodyPr>
            <a:normAutofit/>
          </a:bodyPr>
          <a:lstStyle/>
          <a:p>
            <a:pPr>
              <a:spcBef>
                <a:spcPts val="1800"/>
              </a:spcBef>
            </a:pPr>
            <a:r>
              <a:rPr lang="en-US" dirty="0"/>
              <a:t>Bacteria: Nontyphoidal </a:t>
            </a:r>
            <a:r>
              <a:rPr lang="en-US" i="1" dirty="0"/>
              <a:t>Salmonella</a:t>
            </a:r>
          </a:p>
          <a:p>
            <a:pPr>
              <a:spcBef>
                <a:spcPts val="1800"/>
              </a:spcBef>
            </a:pPr>
            <a:r>
              <a:rPr lang="en-US" dirty="0"/>
              <a:t>Illness: Salmonellosis</a:t>
            </a:r>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400" b="0" dirty="0"/>
              <a:t>Poultry and eggs</a:t>
            </a:r>
          </a:p>
          <a:p>
            <a:pPr marL="342900" indent="-342900">
              <a:spcBef>
                <a:spcPts val="1200"/>
              </a:spcBef>
              <a:buFont typeface="Arial" panose="020B0604020202020204" pitchFamily="34" charset="0"/>
              <a:buChar char="•"/>
            </a:pPr>
            <a:r>
              <a:rPr lang="en-US" sz="2400" b="0" dirty="0"/>
              <a:t>Dairy products</a:t>
            </a:r>
          </a:p>
          <a:p>
            <a:pPr marL="342900" indent="-342900">
              <a:spcBef>
                <a:spcPts val="1200"/>
              </a:spcBef>
              <a:buFont typeface="Arial" panose="020B0604020202020204" pitchFamily="34" charset="0"/>
              <a:buChar char="•"/>
            </a:pPr>
            <a:r>
              <a:rPr lang="en-US" sz="2400" b="0" dirty="0"/>
              <a:t>Produce such as tomatoes, peppers, and cantaloupes </a:t>
            </a:r>
          </a:p>
        </p:txBody>
      </p:sp>
      <p:sp>
        <p:nvSpPr>
          <p:cNvPr id="8" name="Content Placeholder 7"/>
          <p:cNvSpPr>
            <a:spLocks noGrp="1"/>
          </p:cNvSpPr>
          <p:nvPr>
            <p:ph idx="10"/>
          </p:nvPr>
        </p:nvSpPr>
        <p:spPr/>
        <p:txBody>
          <a:bodyPr>
            <a:normAutofit/>
          </a:bodyPr>
          <a:lstStyle/>
          <a:p>
            <a:r>
              <a:rPr lang="en-US" dirty="0">
                <a:solidFill>
                  <a:schemeClr val="bg2"/>
                </a:solidFill>
              </a:rPr>
              <a:t>Most Common Symptoms </a:t>
            </a:r>
          </a:p>
          <a:p>
            <a:pPr marL="342900" indent="-342900">
              <a:spcBef>
                <a:spcPts val="1200"/>
              </a:spcBef>
              <a:buFont typeface="Arial" panose="020B0604020202020204" pitchFamily="34" charset="0"/>
              <a:buChar char="•"/>
            </a:pPr>
            <a:r>
              <a:rPr lang="en-US" sz="2400" b="0" dirty="0"/>
              <a:t>Diarrhea</a:t>
            </a:r>
          </a:p>
          <a:p>
            <a:pPr marL="342900" indent="-342900">
              <a:spcBef>
                <a:spcPts val="1200"/>
              </a:spcBef>
              <a:buFont typeface="Arial" panose="020B0604020202020204" pitchFamily="34" charset="0"/>
              <a:buChar char="•"/>
            </a:pPr>
            <a:r>
              <a:rPr lang="en-US" sz="2400" b="0" dirty="0"/>
              <a:t>Abdominal cramps</a:t>
            </a:r>
          </a:p>
          <a:p>
            <a:pPr marL="342900" indent="-342900">
              <a:spcBef>
                <a:spcPts val="1200"/>
              </a:spcBef>
              <a:buFont typeface="Arial" panose="020B0604020202020204" pitchFamily="34" charset="0"/>
              <a:buChar char="•"/>
            </a:pPr>
            <a:r>
              <a:rPr lang="en-US" sz="2400" b="0" dirty="0"/>
              <a:t>Vomiting</a:t>
            </a:r>
          </a:p>
          <a:p>
            <a:pPr marL="342900" indent="-342900">
              <a:spcBef>
                <a:spcPts val="1200"/>
              </a:spcBef>
              <a:buFont typeface="Arial" panose="020B0604020202020204" pitchFamily="34" charset="0"/>
              <a:buChar char="•"/>
            </a:pPr>
            <a:r>
              <a:rPr lang="en-US" sz="2400" b="0" dirty="0"/>
              <a:t>Fever</a:t>
            </a:r>
          </a:p>
          <a:p>
            <a:pPr>
              <a:spcBef>
                <a:spcPts val="1200"/>
              </a:spcBef>
            </a:pPr>
            <a:endParaRPr lang="en-US" sz="2400" b="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15</a:t>
            </a:fld>
            <a:endParaRPr lang="en-US"/>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03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Bacteria #2 Continued </a:t>
            </a:r>
          </a:p>
        </p:txBody>
      </p:sp>
      <p:sp>
        <p:nvSpPr>
          <p:cNvPr id="4" name="Content Placeholder 3"/>
          <p:cNvSpPr>
            <a:spLocks noGrp="1"/>
          </p:cNvSpPr>
          <p:nvPr>
            <p:ph sz="half" idx="1"/>
          </p:nvPr>
        </p:nvSpPr>
        <p:spPr>
          <a:xfrm>
            <a:off x="612647" y="1439917"/>
            <a:ext cx="7511849" cy="4782207"/>
          </a:xfrm>
        </p:spPr>
        <p:txBody>
          <a:bodyPr>
            <a:normAutofit/>
          </a:bodyPr>
          <a:lstStyle/>
          <a:p>
            <a:pPr>
              <a:spcBef>
                <a:spcPts val="1800"/>
              </a:spcBef>
            </a:pPr>
            <a:r>
              <a:rPr lang="en-US" dirty="0">
                <a:latin typeface="+mj-lt"/>
              </a:rPr>
              <a:t>Bacteria: </a:t>
            </a:r>
            <a:r>
              <a:rPr lang="en-US" dirty="0"/>
              <a:t>Nontyphoidal </a:t>
            </a:r>
            <a:r>
              <a:rPr lang="en-US" i="1" dirty="0"/>
              <a:t>Salmonella</a:t>
            </a:r>
            <a:endParaRPr lang="en-US" dirty="0"/>
          </a:p>
          <a:p>
            <a:pPr>
              <a:spcBef>
                <a:spcPts val="2400"/>
              </a:spcBef>
            </a:pPr>
            <a:r>
              <a:rPr lang="en-US" dirty="0">
                <a:solidFill>
                  <a:schemeClr val="bg2"/>
                </a:solidFill>
                <a:latin typeface="+mj-lt"/>
                <a:ea typeface="ＭＳ Ｐゴシック" charset="0"/>
              </a:rPr>
              <a:t>Prevention Measures </a:t>
            </a:r>
          </a:p>
          <a:p>
            <a:pPr marL="347472" lvl="1" indent="-347472">
              <a:defRPr/>
            </a:pPr>
            <a:r>
              <a:rPr lang="en-US" sz="2800" u="sng" dirty="0">
                <a:solidFill>
                  <a:schemeClr val="tx2"/>
                </a:solidFill>
              </a:rPr>
              <a:t>Prevent cross-contamination.</a:t>
            </a:r>
          </a:p>
          <a:p>
            <a:pPr marL="347472" lvl="1" indent="-347472">
              <a:defRPr/>
            </a:pPr>
            <a:r>
              <a:rPr lang="en-US" sz="2800" dirty="0">
                <a:solidFill>
                  <a:schemeClr val="tx2"/>
                </a:solidFill>
              </a:rPr>
              <a:t>Cook poultry and eggs to minimum internal temperatures.</a:t>
            </a:r>
          </a:p>
          <a:p>
            <a:pPr marL="347472" lvl="1" indent="-347472">
              <a:defRPr/>
            </a:pPr>
            <a:r>
              <a:rPr lang="en-US" sz="2800" dirty="0">
                <a:solidFill>
                  <a:schemeClr val="tx2"/>
                </a:solidFill>
              </a:rPr>
              <a:t>Exclude food handlers who are vomiting or have diarrhea and have been diagnosed with an illness caused by nontyphoidal </a:t>
            </a:r>
            <a:r>
              <a:rPr lang="en-US" sz="2800" i="1" dirty="0">
                <a:solidFill>
                  <a:schemeClr val="tx2"/>
                </a:solidFill>
              </a:rPr>
              <a:t>Salmonella.</a:t>
            </a:r>
            <a:endParaRPr lang="en-US" sz="2800" u="sng" dirty="0"/>
          </a:p>
          <a:p>
            <a:pPr marL="544513" lvl="1" indent="-403225" eaLnBrk="1" hangingPunct="1">
              <a:defRPr/>
            </a:pPr>
            <a:endParaRPr lang="en-US" sz="2800" u="sng" dirty="0"/>
          </a:p>
          <a:p>
            <a:pPr>
              <a:spcBef>
                <a:spcPts val="2400"/>
              </a:spcBef>
            </a:pPr>
            <a:endParaRPr lang="en-US" dirty="0">
              <a:latin typeface="+mj-lt"/>
            </a:endParaRPr>
          </a:p>
        </p:txBody>
      </p:sp>
      <p:pic>
        <p:nvPicPr>
          <p:cNvPr id="7" name="Picture Placeholder 6" descr="A whole raw chicken ">
            <a:extLst>
              <a:ext uri="{FF2B5EF4-FFF2-40B4-BE49-F238E27FC236}">
                <a16:creationId xmlns:a16="http://schemas.microsoft.com/office/drawing/2014/main" id="{3ADE1AD1-A4EA-4823-A365-0642BEBC9D44}"/>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2714" r="12714"/>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16</a:t>
            </a:fld>
            <a:endParaRPr lang="en-US"/>
          </a:p>
        </p:txBody>
      </p:sp>
    </p:spTree>
    <p:extLst>
      <p:ext uri="{BB962C8B-B14F-4D97-AF65-F5344CB8AC3E}">
        <p14:creationId xmlns:p14="http://schemas.microsoft.com/office/powerpoint/2010/main" val="2564627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Bacteria #3</a:t>
            </a:r>
          </a:p>
        </p:txBody>
      </p:sp>
      <p:sp>
        <p:nvSpPr>
          <p:cNvPr id="10" name="Content Placeholder 9"/>
          <p:cNvSpPr>
            <a:spLocks noGrp="1"/>
          </p:cNvSpPr>
          <p:nvPr>
            <p:ph idx="15"/>
          </p:nvPr>
        </p:nvSpPr>
        <p:spPr>
          <a:xfrm>
            <a:off x="609600" y="1216152"/>
            <a:ext cx="10975848" cy="1097280"/>
          </a:xfrm>
        </p:spPr>
        <p:txBody>
          <a:bodyPr>
            <a:normAutofit/>
          </a:bodyPr>
          <a:lstStyle/>
          <a:p>
            <a:pPr>
              <a:spcBef>
                <a:spcPts val="1800"/>
              </a:spcBef>
            </a:pPr>
            <a:r>
              <a:rPr lang="en-US" dirty="0"/>
              <a:t>Bacteria: </a:t>
            </a:r>
            <a:r>
              <a:rPr lang="en-US" i="1" dirty="0"/>
              <a:t>Salmonella</a:t>
            </a:r>
            <a:r>
              <a:rPr lang="en-US" dirty="0"/>
              <a:t> Typhi </a:t>
            </a:r>
          </a:p>
          <a:p>
            <a:pPr>
              <a:spcBef>
                <a:spcPts val="1800"/>
              </a:spcBef>
            </a:pPr>
            <a:r>
              <a:rPr lang="en-US" dirty="0"/>
              <a:t>Illness: Typhoid Fever </a:t>
            </a:r>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400" b="0" dirty="0"/>
              <a:t>Ready-to-eat food</a:t>
            </a:r>
          </a:p>
          <a:p>
            <a:pPr marL="342900" indent="-342900">
              <a:spcBef>
                <a:spcPts val="1200"/>
              </a:spcBef>
              <a:buFont typeface="Arial" panose="020B0604020202020204" pitchFamily="34" charset="0"/>
              <a:buChar char="•"/>
            </a:pPr>
            <a:r>
              <a:rPr lang="en-US" sz="2400" b="0" dirty="0"/>
              <a:t>Beverages </a:t>
            </a:r>
          </a:p>
        </p:txBody>
      </p:sp>
      <p:sp>
        <p:nvSpPr>
          <p:cNvPr id="8" name="Content Placeholder 7"/>
          <p:cNvSpPr>
            <a:spLocks noGrp="1"/>
          </p:cNvSpPr>
          <p:nvPr>
            <p:ph idx="10"/>
          </p:nvPr>
        </p:nvSpPr>
        <p:spPr>
          <a:xfrm>
            <a:off x="6400800" y="2651760"/>
            <a:ext cx="5184648" cy="3482822"/>
          </a:xfrm>
        </p:spPr>
        <p:txBody>
          <a:bodyPr>
            <a:normAutofit/>
          </a:bodyPr>
          <a:lstStyle/>
          <a:p>
            <a:r>
              <a:rPr lang="en-US" dirty="0">
                <a:solidFill>
                  <a:schemeClr val="bg2"/>
                </a:solidFill>
              </a:rPr>
              <a:t>Most Common Symptoms </a:t>
            </a:r>
          </a:p>
          <a:p>
            <a:pPr marL="342900" indent="-342900">
              <a:spcBef>
                <a:spcPts val="1200"/>
              </a:spcBef>
              <a:buFont typeface="Arial" panose="020B0604020202020204" pitchFamily="34" charset="0"/>
              <a:buChar char="•"/>
            </a:pPr>
            <a:r>
              <a:rPr lang="en-US" sz="2400" b="0" dirty="0"/>
              <a:t>High fever</a:t>
            </a:r>
          </a:p>
          <a:p>
            <a:pPr marL="342900" indent="-342900">
              <a:spcBef>
                <a:spcPts val="1200"/>
              </a:spcBef>
              <a:buFont typeface="Arial" panose="020B0604020202020204" pitchFamily="34" charset="0"/>
              <a:buChar char="•"/>
            </a:pPr>
            <a:r>
              <a:rPr lang="en-US" sz="2400" b="0" dirty="0"/>
              <a:t>Weakness</a:t>
            </a:r>
          </a:p>
          <a:p>
            <a:pPr marL="342900" indent="-342900">
              <a:spcBef>
                <a:spcPts val="1200"/>
              </a:spcBef>
              <a:buFont typeface="Arial" panose="020B0604020202020204" pitchFamily="34" charset="0"/>
              <a:buChar char="•"/>
            </a:pPr>
            <a:r>
              <a:rPr lang="en-US" sz="2400" b="0" dirty="0"/>
              <a:t>Abdominal pain</a:t>
            </a:r>
          </a:p>
          <a:p>
            <a:pPr marL="342900" indent="-342900">
              <a:spcBef>
                <a:spcPts val="1200"/>
              </a:spcBef>
              <a:buFont typeface="Arial" panose="020B0604020202020204" pitchFamily="34" charset="0"/>
              <a:buChar char="•"/>
            </a:pPr>
            <a:r>
              <a:rPr lang="en-US" sz="2400" b="0" dirty="0"/>
              <a:t>Headaches</a:t>
            </a:r>
          </a:p>
          <a:p>
            <a:pPr marL="342900" indent="-342900">
              <a:spcBef>
                <a:spcPts val="1200"/>
              </a:spcBef>
              <a:buFont typeface="Arial" panose="020B0604020202020204" pitchFamily="34" charset="0"/>
              <a:buChar char="•"/>
            </a:pPr>
            <a:r>
              <a:rPr lang="en-US" sz="2400" b="0" dirty="0"/>
              <a:t>Loss of appetite</a:t>
            </a:r>
          </a:p>
          <a:p>
            <a:pPr marL="342900" indent="-342900">
              <a:spcBef>
                <a:spcPts val="1200"/>
              </a:spcBef>
              <a:buFont typeface="Arial" panose="020B0604020202020204" pitchFamily="34" charset="0"/>
              <a:buChar char="•"/>
            </a:pPr>
            <a:r>
              <a:rPr lang="en-US" sz="2400" b="0" dirty="0"/>
              <a:t>Rash </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17</a:t>
            </a:fld>
            <a:endParaRPr lang="en-US"/>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7002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Bacteria #3 Continued </a:t>
            </a:r>
          </a:p>
        </p:txBody>
      </p:sp>
      <p:sp>
        <p:nvSpPr>
          <p:cNvPr id="4" name="Content Placeholder 3"/>
          <p:cNvSpPr>
            <a:spLocks noGrp="1"/>
          </p:cNvSpPr>
          <p:nvPr>
            <p:ph sz="half" idx="1"/>
          </p:nvPr>
        </p:nvSpPr>
        <p:spPr>
          <a:xfrm>
            <a:off x="612647" y="1439917"/>
            <a:ext cx="7511849" cy="4782207"/>
          </a:xfrm>
        </p:spPr>
        <p:txBody>
          <a:bodyPr>
            <a:normAutofit/>
          </a:bodyPr>
          <a:lstStyle/>
          <a:p>
            <a:pPr>
              <a:spcBef>
                <a:spcPts val="1800"/>
              </a:spcBef>
            </a:pPr>
            <a:r>
              <a:rPr lang="en-US" dirty="0">
                <a:latin typeface="+mj-lt"/>
              </a:rPr>
              <a:t>Bacteria: </a:t>
            </a:r>
            <a:r>
              <a:rPr lang="en-US" i="1" dirty="0"/>
              <a:t>Salmonella</a:t>
            </a:r>
            <a:r>
              <a:rPr lang="en-US" dirty="0"/>
              <a:t> Typhi </a:t>
            </a:r>
          </a:p>
          <a:p>
            <a:pPr>
              <a:spcBef>
                <a:spcPts val="2400"/>
              </a:spcBef>
            </a:pPr>
            <a:r>
              <a:rPr lang="en-US" dirty="0">
                <a:solidFill>
                  <a:schemeClr val="bg2"/>
                </a:solidFill>
                <a:latin typeface="+mj-lt"/>
                <a:ea typeface="ＭＳ Ｐゴシック" charset="0"/>
              </a:rPr>
              <a:t>Prevention Measures </a:t>
            </a:r>
          </a:p>
          <a:p>
            <a:pPr marL="347472" lvl="1" indent="-347472">
              <a:defRPr/>
            </a:pPr>
            <a:r>
              <a:rPr lang="en-US" sz="2800" u="sng" dirty="0">
                <a:solidFill>
                  <a:schemeClr val="tx2"/>
                </a:solidFill>
              </a:rPr>
              <a:t>Prevent cross-contamination.</a:t>
            </a:r>
          </a:p>
          <a:p>
            <a:pPr marL="347472" lvl="1" indent="-347472">
              <a:defRPr/>
            </a:pPr>
            <a:r>
              <a:rPr lang="en-US" sz="2800" dirty="0">
                <a:solidFill>
                  <a:schemeClr val="tx2"/>
                </a:solidFill>
              </a:rPr>
              <a:t>Cook food to minimum internal temperatures.</a:t>
            </a:r>
          </a:p>
          <a:p>
            <a:pPr marL="347472" lvl="1" indent="-347472">
              <a:defRPr/>
            </a:pPr>
            <a:r>
              <a:rPr lang="en-US" sz="2800" dirty="0">
                <a:solidFill>
                  <a:schemeClr val="tx2"/>
                </a:solidFill>
              </a:rPr>
              <a:t>Wash hands. </a:t>
            </a:r>
          </a:p>
          <a:p>
            <a:pPr marL="347472" lvl="1" indent="-347472">
              <a:defRPr/>
            </a:pPr>
            <a:r>
              <a:rPr lang="en-US" sz="2800" dirty="0">
                <a:solidFill>
                  <a:schemeClr val="tx2"/>
                </a:solidFill>
              </a:rPr>
              <a:t>Exclude food handlers who are vomiting or have diarrhea and have been diagnosed with an illness caused by </a:t>
            </a:r>
            <a:r>
              <a:rPr lang="en-US" sz="2800" i="1" dirty="0">
                <a:solidFill>
                  <a:schemeClr val="tx2"/>
                </a:solidFill>
              </a:rPr>
              <a:t>Salmonella </a:t>
            </a:r>
            <a:r>
              <a:rPr lang="en-US" sz="2800" dirty="0">
                <a:solidFill>
                  <a:schemeClr val="tx2"/>
                </a:solidFill>
              </a:rPr>
              <a:t>Typhi.</a:t>
            </a:r>
            <a:endParaRPr lang="en-US" sz="2800" u="sng" dirty="0"/>
          </a:p>
          <a:p>
            <a:pPr marL="544513" lvl="1" indent="-403225" eaLnBrk="1" hangingPunct="1">
              <a:defRPr/>
            </a:pPr>
            <a:endParaRPr lang="en-US" sz="2800" u="sng" dirty="0"/>
          </a:p>
          <a:p>
            <a:pPr>
              <a:spcBef>
                <a:spcPts val="2400"/>
              </a:spcBef>
            </a:pPr>
            <a:endParaRPr lang="en-US" dirty="0">
              <a:latin typeface="+mj-lt"/>
            </a:endParaRPr>
          </a:p>
        </p:txBody>
      </p:sp>
      <p:pic>
        <p:nvPicPr>
          <p:cNvPr id="7" name="Picture Placeholder 6" descr="A pair of hands unpacking a head of a lettuce from a box ">
            <a:extLst>
              <a:ext uri="{FF2B5EF4-FFF2-40B4-BE49-F238E27FC236}">
                <a16:creationId xmlns:a16="http://schemas.microsoft.com/office/drawing/2014/main" id="{53AF6E73-E481-470B-BC81-A7CD02A66AB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18</a:t>
            </a:fld>
            <a:endParaRPr lang="en-US"/>
          </a:p>
        </p:txBody>
      </p:sp>
    </p:spTree>
    <p:extLst>
      <p:ext uri="{BB962C8B-B14F-4D97-AF65-F5344CB8AC3E}">
        <p14:creationId xmlns:p14="http://schemas.microsoft.com/office/powerpoint/2010/main" val="3181962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Bacteria #4</a:t>
            </a:r>
          </a:p>
        </p:txBody>
      </p:sp>
      <p:sp>
        <p:nvSpPr>
          <p:cNvPr id="10" name="Content Placeholder 9"/>
          <p:cNvSpPr>
            <a:spLocks noGrp="1"/>
          </p:cNvSpPr>
          <p:nvPr>
            <p:ph idx="15"/>
          </p:nvPr>
        </p:nvSpPr>
        <p:spPr>
          <a:xfrm>
            <a:off x="609600" y="1216152"/>
            <a:ext cx="10975848" cy="1097280"/>
          </a:xfrm>
        </p:spPr>
        <p:txBody>
          <a:bodyPr>
            <a:normAutofit/>
          </a:bodyPr>
          <a:lstStyle/>
          <a:p>
            <a:pPr>
              <a:spcBef>
                <a:spcPts val="1800"/>
              </a:spcBef>
            </a:pPr>
            <a:r>
              <a:rPr lang="en-US" dirty="0"/>
              <a:t>Bacteria: </a:t>
            </a:r>
            <a:r>
              <a:rPr lang="en-US" i="1" dirty="0"/>
              <a:t>Shigella</a:t>
            </a:r>
            <a:r>
              <a:rPr lang="en-US" dirty="0"/>
              <a:t> spp. </a:t>
            </a:r>
          </a:p>
          <a:p>
            <a:pPr>
              <a:spcBef>
                <a:spcPts val="1800"/>
              </a:spcBef>
            </a:pPr>
            <a:r>
              <a:rPr lang="en-US" dirty="0"/>
              <a:t>Illness: Shigellosis </a:t>
            </a:r>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400" b="0" dirty="0"/>
              <a:t>Salads containing TCS food (ex: potato, tuna, shrimp)</a:t>
            </a:r>
          </a:p>
          <a:p>
            <a:pPr marL="342900" indent="-342900">
              <a:spcBef>
                <a:spcPts val="1200"/>
              </a:spcBef>
              <a:buFont typeface="Arial" panose="020B0604020202020204" pitchFamily="34" charset="0"/>
              <a:buChar char="•"/>
            </a:pPr>
            <a:r>
              <a:rPr lang="en-US" sz="2400" b="0" dirty="0"/>
              <a:t>Food in contact with contaminated water            (ex: produce) </a:t>
            </a:r>
          </a:p>
        </p:txBody>
      </p:sp>
      <p:sp>
        <p:nvSpPr>
          <p:cNvPr id="8" name="Content Placeholder 7"/>
          <p:cNvSpPr>
            <a:spLocks noGrp="1"/>
          </p:cNvSpPr>
          <p:nvPr>
            <p:ph idx="10"/>
          </p:nvPr>
        </p:nvSpPr>
        <p:spPr/>
        <p:txBody>
          <a:bodyPr>
            <a:normAutofit/>
          </a:bodyPr>
          <a:lstStyle/>
          <a:p>
            <a:r>
              <a:rPr lang="en-US" dirty="0">
                <a:solidFill>
                  <a:schemeClr val="bg2"/>
                </a:solidFill>
              </a:rPr>
              <a:t>Most Common Symptoms </a:t>
            </a:r>
          </a:p>
          <a:p>
            <a:pPr marL="342900" indent="-342900">
              <a:spcBef>
                <a:spcPts val="1200"/>
              </a:spcBef>
              <a:buFont typeface="Arial" panose="020B0604020202020204" pitchFamily="34" charset="0"/>
              <a:buChar char="•"/>
            </a:pPr>
            <a:r>
              <a:rPr lang="en-US" sz="2400" b="0" dirty="0"/>
              <a:t>Bloody diarrhea</a:t>
            </a:r>
          </a:p>
          <a:p>
            <a:pPr marL="342900" indent="-342900">
              <a:spcBef>
                <a:spcPts val="1200"/>
              </a:spcBef>
              <a:buFont typeface="Arial" panose="020B0604020202020204" pitchFamily="34" charset="0"/>
              <a:buChar char="•"/>
            </a:pPr>
            <a:r>
              <a:rPr lang="en-US" sz="2400" b="0" dirty="0"/>
              <a:t>Abdominal pain and cramps</a:t>
            </a:r>
          </a:p>
          <a:p>
            <a:pPr marL="342900" indent="-342900">
              <a:spcBef>
                <a:spcPts val="1200"/>
              </a:spcBef>
              <a:buFont typeface="Arial" panose="020B0604020202020204" pitchFamily="34" charset="0"/>
              <a:buChar char="•"/>
            </a:pPr>
            <a:r>
              <a:rPr lang="en-US" sz="2400" b="0" dirty="0"/>
              <a:t>Fever (occasionally) </a:t>
            </a:r>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19</a:t>
            </a:fld>
            <a:endParaRPr lang="en-US"/>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139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a:t>
            </a:r>
          </a:p>
        </p:txBody>
      </p:sp>
      <p:sp>
        <p:nvSpPr>
          <p:cNvPr id="3" name="Content Placeholder 2"/>
          <p:cNvSpPr>
            <a:spLocks noGrp="1"/>
          </p:cNvSpPr>
          <p:nvPr>
            <p:ph idx="1"/>
          </p:nvPr>
        </p:nvSpPr>
        <p:spPr>
          <a:xfrm>
            <a:off x="526473" y="1228436"/>
            <a:ext cx="11055927" cy="4978400"/>
          </a:xfrm>
        </p:spPr>
        <p:txBody>
          <a:bodyPr vert="horz" lIns="457200" tIns="45720" rIns="457200" bIns="45720" rtlCol="0" anchor="t">
            <a:normAutofit fontScale="92500" lnSpcReduction="10000"/>
          </a:bodyPr>
          <a:lstStyle/>
          <a:p>
            <a:r>
              <a:rPr lang="en-US" dirty="0"/>
              <a:t>After completing this chapter, students should be able to:</a:t>
            </a:r>
          </a:p>
          <a:p>
            <a:pPr marL="457200" indent="-457200">
              <a:buFont typeface="Arial" panose="020B0604020202020204" pitchFamily="34" charset="0"/>
              <a:buChar char="•"/>
            </a:pPr>
            <a:r>
              <a:rPr lang="en-US" b="0" dirty="0"/>
              <a:t>Identify the conditions that affect the growth of food-borne bacteria (FAT TOM).</a:t>
            </a:r>
            <a:endParaRPr lang="en-US" b="0">
              <a:cs typeface="Arial"/>
            </a:endParaRPr>
          </a:p>
          <a:p>
            <a:pPr marL="457200" indent="-457200">
              <a:buFont typeface="Arial" panose="020B0604020202020204" pitchFamily="34" charset="0"/>
              <a:buChar char="•"/>
            </a:pPr>
            <a:r>
              <a:rPr lang="en-US" b="0" dirty="0"/>
              <a:t>Describe the characteristics of major foodborne pathogens, their sources, resulting illnesses, and symptoms.</a:t>
            </a:r>
            <a:endParaRPr lang="en-US" b="0">
              <a:cs typeface="Arial"/>
            </a:endParaRPr>
          </a:p>
          <a:p>
            <a:pPr marL="457200" indent="-457200">
              <a:buFont typeface="Arial" panose="020B0604020202020204" pitchFamily="34" charset="0"/>
              <a:buChar char="•"/>
            </a:pPr>
            <a:r>
              <a:rPr lang="en-US" b="0" dirty="0"/>
              <a:t>Describe ways to prevent viral, bacterial, parasitic, and fungal contamination. </a:t>
            </a:r>
            <a:endParaRPr lang="en-US" b="0">
              <a:cs typeface="Arial"/>
            </a:endParaRPr>
          </a:p>
          <a:p>
            <a:pPr marL="457200" indent="-457200">
              <a:buFont typeface="Arial" panose="020B0604020202020204" pitchFamily="34" charset="0"/>
              <a:buChar char="•"/>
            </a:pPr>
            <a:r>
              <a:rPr lang="en-US" b="0" dirty="0"/>
              <a:t>Characterize naturally occurring toxins and ways to prevent illnesses caused by them.</a:t>
            </a:r>
          </a:p>
        </p:txBody>
      </p:sp>
      <p:sp>
        <p:nvSpPr>
          <p:cNvPr id="4" name="Slide Number Placeholder 3"/>
          <p:cNvSpPr>
            <a:spLocks noGrp="1"/>
          </p:cNvSpPr>
          <p:nvPr>
            <p:ph type="sldNum" sz="quarter" idx="4"/>
          </p:nvPr>
        </p:nvSpPr>
        <p:spPr/>
        <p:txBody>
          <a:bodyPr/>
          <a:lstStyle/>
          <a:p>
            <a:fld id="{BF568A59-ACA4-4C70-9252-AAB755DA2F6B}" type="slidenum">
              <a:rPr lang="en-US" smtClean="0"/>
              <a:pPr/>
              <a:t>2</a:t>
            </a:fld>
            <a:endParaRPr lang="en-US" dirty="0"/>
          </a:p>
        </p:txBody>
      </p:sp>
    </p:spTree>
    <p:extLst>
      <p:ext uri="{BB962C8B-B14F-4D97-AF65-F5344CB8AC3E}">
        <p14:creationId xmlns:p14="http://schemas.microsoft.com/office/powerpoint/2010/main" val="188575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Bacteria #4 Continued</a:t>
            </a:r>
          </a:p>
        </p:txBody>
      </p:sp>
      <p:sp>
        <p:nvSpPr>
          <p:cNvPr id="4" name="Content Placeholder 3"/>
          <p:cNvSpPr>
            <a:spLocks noGrp="1"/>
          </p:cNvSpPr>
          <p:nvPr>
            <p:ph sz="half" idx="1"/>
          </p:nvPr>
        </p:nvSpPr>
        <p:spPr>
          <a:xfrm>
            <a:off x="612647" y="1439917"/>
            <a:ext cx="7511849" cy="4782207"/>
          </a:xfrm>
        </p:spPr>
        <p:txBody>
          <a:bodyPr>
            <a:normAutofit/>
          </a:bodyPr>
          <a:lstStyle/>
          <a:p>
            <a:pPr>
              <a:spcBef>
                <a:spcPts val="1800"/>
              </a:spcBef>
            </a:pPr>
            <a:r>
              <a:rPr lang="en-US" dirty="0">
                <a:latin typeface="+mj-lt"/>
              </a:rPr>
              <a:t>Bacteria:</a:t>
            </a:r>
            <a:r>
              <a:rPr lang="en-US" i="1" dirty="0"/>
              <a:t> Shigella</a:t>
            </a:r>
            <a:r>
              <a:rPr lang="en-US" dirty="0"/>
              <a:t> spp.</a:t>
            </a:r>
          </a:p>
          <a:p>
            <a:pPr>
              <a:spcBef>
                <a:spcPts val="2400"/>
              </a:spcBef>
            </a:pPr>
            <a:r>
              <a:rPr lang="en-US" dirty="0">
                <a:solidFill>
                  <a:schemeClr val="bg2"/>
                </a:solidFill>
                <a:latin typeface="+mj-lt"/>
                <a:ea typeface="ＭＳ Ｐゴシック" charset="0"/>
              </a:rPr>
              <a:t>Prevention Measures </a:t>
            </a:r>
          </a:p>
          <a:p>
            <a:pPr marL="347472" lvl="1" indent="-347472">
              <a:defRPr/>
            </a:pPr>
            <a:r>
              <a:rPr lang="en-US" sz="2800" u="sng" dirty="0">
                <a:solidFill>
                  <a:schemeClr val="tx2"/>
                </a:solidFill>
              </a:rPr>
              <a:t>Practice good personal hygiene.</a:t>
            </a:r>
          </a:p>
          <a:p>
            <a:pPr marL="347472" lvl="1" indent="-347472">
              <a:defRPr/>
            </a:pPr>
            <a:r>
              <a:rPr lang="en-US" sz="2800" dirty="0">
                <a:solidFill>
                  <a:schemeClr val="tx2"/>
                </a:solidFill>
              </a:rPr>
              <a:t>Wash hands. </a:t>
            </a:r>
          </a:p>
          <a:p>
            <a:pPr marL="347472" lvl="1" indent="-347472">
              <a:defRPr/>
            </a:pPr>
            <a:r>
              <a:rPr lang="en-US" sz="2800" dirty="0">
                <a:solidFill>
                  <a:schemeClr val="tx2"/>
                </a:solidFill>
              </a:rPr>
              <a:t>Exclude food handlers who have diarrhea and have been diagnosed with an illness caused by </a:t>
            </a:r>
            <a:r>
              <a:rPr lang="en-US" sz="2800" i="1" dirty="0">
                <a:solidFill>
                  <a:schemeClr val="tx2"/>
                </a:solidFill>
              </a:rPr>
              <a:t>Shigella </a:t>
            </a:r>
            <a:r>
              <a:rPr lang="en-US" sz="2800" dirty="0">
                <a:solidFill>
                  <a:schemeClr val="tx2"/>
                </a:solidFill>
              </a:rPr>
              <a:t>spp.</a:t>
            </a:r>
          </a:p>
          <a:p>
            <a:pPr marL="347472" lvl="1" indent="-347472">
              <a:defRPr/>
            </a:pPr>
            <a:r>
              <a:rPr lang="en-US" sz="2800" dirty="0">
                <a:solidFill>
                  <a:schemeClr val="tx2"/>
                </a:solidFill>
              </a:rPr>
              <a:t>Control flies inside and outside the operation. </a:t>
            </a:r>
          </a:p>
          <a:p>
            <a:pPr marL="347472" lvl="1" indent="-347472">
              <a:defRPr/>
            </a:pPr>
            <a:endParaRPr lang="en-US" sz="2800" u="sng" dirty="0"/>
          </a:p>
          <a:p>
            <a:pPr marL="347472" lvl="1" indent="-347472">
              <a:defRPr/>
            </a:pPr>
            <a:endParaRPr lang="en-US" sz="2800" u="sng" dirty="0"/>
          </a:p>
          <a:p>
            <a:pPr marL="544513" lvl="1" indent="-403225" eaLnBrk="1" hangingPunct="1">
              <a:defRPr/>
            </a:pPr>
            <a:endParaRPr lang="en-US" sz="2800" u="sng" dirty="0"/>
          </a:p>
          <a:p>
            <a:pPr>
              <a:spcBef>
                <a:spcPts val="2400"/>
              </a:spcBef>
            </a:pPr>
            <a:endParaRPr lang="en-US" dirty="0">
              <a:latin typeface="+mj-lt"/>
            </a:endParaRPr>
          </a:p>
        </p:txBody>
      </p:sp>
      <p:pic>
        <p:nvPicPr>
          <p:cNvPr id="7" name="Picture Placeholder 6" descr="A metal pan of potato salad with date label and date ">
            <a:extLst>
              <a:ext uri="{FF2B5EF4-FFF2-40B4-BE49-F238E27FC236}">
                <a16:creationId xmlns:a16="http://schemas.microsoft.com/office/drawing/2014/main" id="{19BC944B-0526-4FEC-9C51-BF9F8D892FDD}"/>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057" r="25057"/>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20</a:t>
            </a:fld>
            <a:endParaRPr lang="en-US"/>
          </a:p>
        </p:txBody>
      </p:sp>
    </p:spTree>
    <p:extLst>
      <p:ext uri="{BB962C8B-B14F-4D97-AF65-F5344CB8AC3E}">
        <p14:creationId xmlns:p14="http://schemas.microsoft.com/office/powerpoint/2010/main" val="2973981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 General Information about Viruses </a:t>
            </a:r>
          </a:p>
        </p:txBody>
      </p:sp>
      <p:sp>
        <p:nvSpPr>
          <p:cNvPr id="3" name="Content Placeholder 2"/>
          <p:cNvSpPr>
            <a:spLocks noGrp="1"/>
          </p:cNvSpPr>
          <p:nvPr>
            <p:ph idx="1"/>
          </p:nvPr>
        </p:nvSpPr>
        <p:spPr>
          <a:xfrm>
            <a:off x="609600" y="1554480"/>
            <a:ext cx="5184648" cy="4801870"/>
          </a:xfrm>
        </p:spPr>
        <p:txBody>
          <a:bodyPr>
            <a:normAutofit/>
          </a:bodyPr>
          <a:lstStyle/>
          <a:p>
            <a:pPr>
              <a:spcBef>
                <a:spcPts val="1800"/>
              </a:spcBef>
            </a:pPr>
            <a:r>
              <a:rPr lang="en-US" u="sng" dirty="0"/>
              <a:t>Location</a:t>
            </a:r>
          </a:p>
          <a:p>
            <a:pPr marL="457200" indent="-457200">
              <a:spcBef>
                <a:spcPts val="1800"/>
              </a:spcBef>
              <a:buFont typeface="Arial" panose="020B0604020202020204" pitchFamily="34" charset="0"/>
              <a:buChar char="•"/>
            </a:pPr>
            <a:r>
              <a:rPr lang="en-US" b="0" dirty="0"/>
              <a:t>Carried by human beings and animals</a:t>
            </a:r>
          </a:p>
          <a:p>
            <a:pPr marL="457200" indent="-457200">
              <a:spcBef>
                <a:spcPts val="1800"/>
              </a:spcBef>
              <a:buFont typeface="Arial" panose="020B0604020202020204" pitchFamily="34" charset="0"/>
              <a:buChar char="•"/>
            </a:pPr>
            <a:r>
              <a:rPr lang="en-US" b="0" dirty="0"/>
              <a:t>Require a living host</a:t>
            </a:r>
          </a:p>
          <a:p>
            <a:pPr>
              <a:spcBef>
                <a:spcPts val="1800"/>
              </a:spcBef>
            </a:pPr>
            <a:r>
              <a:rPr lang="en-US" u="sng" dirty="0"/>
              <a:t>Sources</a:t>
            </a:r>
          </a:p>
          <a:p>
            <a:pPr marL="457200" indent="-457200">
              <a:spcBef>
                <a:spcPts val="1800"/>
              </a:spcBef>
              <a:buFont typeface="Arial" panose="020B0604020202020204" pitchFamily="34" charset="0"/>
              <a:buChar char="•"/>
            </a:pPr>
            <a:r>
              <a:rPr lang="en-US" b="0" dirty="0"/>
              <a:t>Food, water, or any contaminated surface</a:t>
            </a:r>
          </a:p>
          <a:p>
            <a:endParaRPr lang="en-US" dirty="0"/>
          </a:p>
        </p:txBody>
      </p:sp>
      <p:sp>
        <p:nvSpPr>
          <p:cNvPr id="4" name="Content Placeholder 3"/>
          <p:cNvSpPr>
            <a:spLocks noGrp="1"/>
          </p:cNvSpPr>
          <p:nvPr>
            <p:ph idx="10"/>
          </p:nvPr>
        </p:nvSpPr>
        <p:spPr/>
        <p:txBody>
          <a:bodyPr>
            <a:normAutofit/>
          </a:bodyPr>
          <a:lstStyle/>
          <a:p>
            <a:pPr>
              <a:spcBef>
                <a:spcPts val="1800"/>
              </a:spcBef>
            </a:pPr>
            <a:r>
              <a:rPr lang="en-US" u="sng" dirty="0"/>
              <a:t>Transfer </a:t>
            </a:r>
          </a:p>
          <a:p>
            <a:pPr marL="457200" indent="-457200">
              <a:spcBef>
                <a:spcPts val="1800"/>
              </a:spcBef>
              <a:buFont typeface="Arial" panose="020B0604020202020204" pitchFamily="34" charset="0"/>
              <a:buChar char="•"/>
            </a:pPr>
            <a:r>
              <a:rPr lang="en-US" b="0" i="0" dirty="0">
                <a:effectLst/>
              </a:rPr>
              <a:t>Viruses can be transferred from person to person, person to food, and person to food-contact surfaces. </a:t>
            </a:r>
          </a:p>
          <a:p>
            <a:pPr marL="457200" indent="-457200">
              <a:spcBef>
                <a:spcPts val="1800"/>
              </a:spcBef>
              <a:buFont typeface="Arial" panose="020B0604020202020204" pitchFamily="34" charset="0"/>
              <a:buChar char="•"/>
            </a:pPr>
            <a:r>
              <a:rPr lang="en-US" b="0" dirty="0"/>
              <a:t>Typically occur through fecal-oral routes</a:t>
            </a:r>
          </a:p>
          <a:p>
            <a:pPr>
              <a:spcBef>
                <a:spcPts val="1800"/>
              </a:spcBef>
            </a:pPr>
            <a:endParaRPr lang="en-US" b="0"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21</a:t>
            </a:fld>
            <a:endParaRPr lang="en-US"/>
          </a:p>
        </p:txBody>
      </p:sp>
    </p:spTree>
    <p:extLst>
      <p:ext uri="{BB962C8B-B14F-4D97-AF65-F5344CB8AC3E}">
        <p14:creationId xmlns:p14="http://schemas.microsoft.com/office/powerpoint/2010/main" val="1243538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Information about Viruses</a:t>
            </a:r>
          </a:p>
        </p:txBody>
      </p:sp>
      <p:sp>
        <p:nvSpPr>
          <p:cNvPr id="3" name="Content Placeholder 2"/>
          <p:cNvSpPr>
            <a:spLocks noGrp="1"/>
          </p:cNvSpPr>
          <p:nvPr>
            <p:ph idx="1"/>
          </p:nvPr>
        </p:nvSpPr>
        <p:spPr>
          <a:xfrm>
            <a:off x="526473" y="1228436"/>
            <a:ext cx="11055927" cy="4978400"/>
          </a:xfrm>
        </p:spPr>
        <p:txBody>
          <a:bodyPr>
            <a:normAutofit lnSpcReduction="10000"/>
          </a:bodyPr>
          <a:lstStyle/>
          <a:p>
            <a:pPr>
              <a:spcBef>
                <a:spcPts val="2400"/>
              </a:spcBef>
            </a:pPr>
            <a:r>
              <a:rPr lang="en-US" dirty="0"/>
              <a:t>Some viruses cannot be destroyed by normal cooking temperatures.</a:t>
            </a:r>
          </a:p>
          <a:p>
            <a:pPr>
              <a:spcBef>
                <a:spcPts val="2400"/>
              </a:spcBef>
            </a:pPr>
            <a:r>
              <a:rPr lang="en-US" dirty="0">
                <a:solidFill>
                  <a:schemeClr val="bg2"/>
                </a:solidFill>
              </a:rPr>
              <a:t>Prevention measures:</a:t>
            </a:r>
          </a:p>
          <a:p>
            <a:pPr marL="457200" indent="-457200">
              <a:spcBef>
                <a:spcPts val="2400"/>
              </a:spcBef>
              <a:buFont typeface="Arial" panose="020B0604020202020204" pitchFamily="34" charset="0"/>
              <a:buChar char="•"/>
            </a:pPr>
            <a:r>
              <a:rPr lang="en-US" b="0" dirty="0"/>
              <a:t>Exclude food handlers who are vomiting or have diarrhea or jaundice from working.</a:t>
            </a:r>
          </a:p>
          <a:p>
            <a:pPr marL="457200" indent="-457200">
              <a:spcBef>
                <a:spcPts val="2400"/>
              </a:spcBef>
              <a:buFont typeface="Arial" panose="020B0604020202020204" pitchFamily="34" charset="0"/>
              <a:buChar char="•"/>
            </a:pPr>
            <a:r>
              <a:rPr lang="en-US" b="0" dirty="0"/>
              <a:t>Make sure food handlers wash their hands regularly and correctly.</a:t>
            </a:r>
          </a:p>
          <a:p>
            <a:pPr marL="457200" indent="-457200">
              <a:spcBef>
                <a:spcPts val="2400"/>
              </a:spcBef>
              <a:buFont typeface="Arial" panose="020B0604020202020204" pitchFamily="34" charset="0"/>
              <a:buChar char="•"/>
            </a:pPr>
            <a:r>
              <a:rPr lang="en-US" b="0" dirty="0"/>
              <a:t>Avoid bare-hand contact with ready-to-eat food.</a:t>
            </a:r>
          </a:p>
          <a:p>
            <a:pPr marL="457200" indent="-457200">
              <a:spcBef>
                <a:spcPts val="2400"/>
              </a:spcBef>
              <a:buFont typeface="Arial" panose="020B0604020202020204" pitchFamily="34" charset="0"/>
              <a:buChar char="•"/>
            </a:pPr>
            <a:r>
              <a:rPr lang="en-US" b="0" dirty="0"/>
              <a:t>The quick removal and cleanup of vomit is also important. </a:t>
            </a:r>
          </a:p>
          <a:p>
            <a:pPr marL="457200" indent="-4572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22</a:t>
            </a:fld>
            <a:endParaRPr lang="en-US"/>
          </a:p>
        </p:txBody>
      </p:sp>
    </p:spTree>
    <p:extLst>
      <p:ext uri="{BB962C8B-B14F-4D97-AF65-F5344CB8AC3E}">
        <p14:creationId xmlns:p14="http://schemas.microsoft.com/office/powerpoint/2010/main" val="648515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Viruses  #1</a:t>
            </a:r>
          </a:p>
        </p:txBody>
      </p:sp>
      <p:sp>
        <p:nvSpPr>
          <p:cNvPr id="10" name="Content Placeholder 9"/>
          <p:cNvSpPr>
            <a:spLocks noGrp="1"/>
          </p:cNvSpPr>
          <p:nvPr>
            <p:ph idx="15"/>
          </p:nvPr>
        </p:nvSpPr>
        <p:spPr>
          <a:xfrm>
            <a:off x="609600" y="1216152"/>
            <a:ext cx="10975848" cy="1097280"/>
          </a:xfrm>
        </p:spPr>
        <p:txBody>
          <a:bodyPr>
            <a:normAutofit/>
          </a:bodyPr>
          <a:lstStyle/>
          <a:p>
            <a:pPr>
              <a:spcBef>
                <a:spcPts val="1800"/>
              </a:spcBef>
            </a:pPr>
            <a:r>
              <a:rPr lang="en-US" dirty="0"/>
              <a:t>Virus: Hepatitis A </a:t>
            </a:r>
          </a:p>
          <a:p>
            <a:pPr>
              <a:spcBef>
                <a:spcPts val="1800"/>
              </a:spcBef>
            </a:pPr>
            <a:r>
              <a:rPr lang="en-US" dirty="0"/>
              <a:t>Illness: Hepatitis A</a:t>
            </a:r>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400" b="0" dirty="0"/>
              <a:t>Ready-to-eat food</a:t>
            </a:r>
          </a:p>
          <a:p>
            <a:pPr marL="342900" indent="-342900">
              <a:spcBef>
                <a:spcPts val="1200"/>
              </a:spcBef>
              <a:buFont typeface="Arial" panose="020B0604020202020204" pitchFamily="34" charset="0"/>
              <a:buChar char="•"/>
            </a:pPr>
            <a:r>
              <a:rPr lang="en-US" sz="2400" b="0" dirty="0"/>
              <a:t>Shellfish from contaminated water </a:t>
            </a:r>
          </a:p>
        </p:txBody>
      </p:sp>
      <p:sp>
        <p:nvSpPr>
          <p:cNvPr id="8" name="Content Placeholder 7"/>
          <p:cNvSpPr>
            <a:spLocks noGrp="1"/>
          </p:cNvSpPr>
          <p:nvPr>
            <p:ph idx="10"/>
          </p:nvPr>
        </p:nvSpPr>
        <p:spPr/>
        <p:txBody>
          <a:bodyPr>
            <a:normAutofit/>
          </a:bodyPr>
          <a:lstStyle/>
          <a:p>
            <a:r>
              <a:rPr lang="en-US" dirty="0">
                <a:solidFill>
                  <a:schemeClr val="bg2"/>
                </a:solidFill>
              </a:rPr>
              <a:t>Most Common Symptoms </a:t>
            </a:r>
          </a:p>
          <a:p>
            <a:pPr marL="342900" indent="-342900">
              <a:spcBef>
                <a:spcPts val="1200"/>
              </a:spcBef>
              <a:buFont typeface="Arial" panose="020B0604020202020204" pitchFamily="34" charset="0"/>
              <a:buChar char="•"/>
            </a:pPr>
            <a:r>
              <a:rPr lang="en-US" sz="2400" b="0" dirty="0"/>
              <a:t>Fever (mild)</a:t>
            </a:r>
          </a:p>
          <a:p>
            <a:pPr marL="342900" indent="-342900">
              <a:spcBef>
                <a:spcPts val="1200"/>
              </a:spcBef>
              <a:buFont typeface="Arial" panose="020B0604020202020204" pitchFamily="34" charset="0"/>
              <a:buChar char="•"/>
            </a:pPr>
            <a:r>
              <a:rPr lang="en-US" sz="2400" b="0" dirty="0"/>
              <a:t>General Weakness</a:t>
            </a:r>
          </a:p>
          <a:p>
            <a:pPr marL="342900" indent="-342900">
              <a:spcBef>
                <a:spcPts val="1200"/>
              </a:spcBef>
              <a:buFont typeface="Arial" panose="020B0604020202020204" pitchFamily="34" charset="0"/>
              <a:buChar char="•"/>
            </a:pPr>
            <a:r>
              <a:rPr lang="en-US" sz="2400" b="0" dirty="0"/>
              <a:t>Nausea</a:t>
            </a:r>
          </a:p>
          <a:p>
            <a:pPr marL="342900" indent="-342900">
              <a:spcBef>
                <a:spcPts val="1200"/>
              </a:spcBef>
              <a:buFont typeface="Arial" panose="020B0604020202020204" pitchFamily="34" charset="0"/>
              <a:buChar char="•"/>
            </a:pPr>
            <a:r>
              <a:rPr lang="en-US" sz="2400" b="0" dirty="0"/>
              <a:t>Abdominal pain</a:t>
            </a:r>
          </a:p>
          <a:p>
            <a:pPr marL="342900" indent="-342900">
              <a:spcBef>
                <a:spcPts val="1200"/>
              </a:spcBef>
              <a:buFont typeface="Arial" panose="020B0604020202020204" pitchFamily="34" charset="0"/>
              <a:buChar char="•"/>
            </a:pPr>
            <a:r>
              <a:rPr lang="en-US" sz="2400" b="0" dirty="0"/>
              <a:t>Jaundice (appears later)</a:t>
            </a:r>
          </a:p>
          <a:p>
            <a:pPr marL="342900" indent="-342900">
              <a:spcBef>
                <a:spcPts val="1200"/>
              </a:spcBef>
              <a:buFont typeface="Arial" panose="020B0604020202020204" pitchFamily="34" charset="0"/>
              <a:buChar char="•"/>
            </a:pPr>
            <a:endParaRPr lang="en-US" sz="2400" b="0"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23</a:t>
            </a:fld>
            <a:endParaRPr lang="en-US"/>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34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Viruses #1 Continued </a:t>
            </a:r>
          </a:p>
        </p:txBody>
      </p:sp>
      <p:sp>
        <p:nvSpPr>
          <p:cNvPr id="4" name="Content Placeholder 3"/>
          <p:cNvSpPr>
            <a:spLocks noGrp="1"/>
          </p:cNvSpPr>
          <p:nvPr>
            <p:ph sz="half" idx="1"/>
          </p:nvPr>
        </p:nvSpPr>
        <p:spPr>
          <a:xfrm>
            <a:off x="612647" y="1439917"/>
            <a:ext cx="7511849" cy="4782207"/>
          </a:xfrm>
        </p:spPr>
        <p:txBody>
          <a:bodyPr>
            <a:normAutofit/>
          </a:bodyPr>
          <a:lstStyle/>
          <a:p>
            <a:pPr>
              <a:spcBef>
                <a:spcPts val="1800"/>
              </a:spcBef>
            </a:pPr>
            <a:r>
              <a:rPr lang="en-US" dirty="0">
                <a:latin typeface="+mj-lt"/>
              </a:rPr>
              <a:t>Virus: Hepatitis A </a:t>
            </a:r>
            <a:endParaRPr lang="en-US" dirty="0"/>
          </a:p>
          <a:p>
            <a:pPr>
              <a:spcBef>
                <a:spcPts val="2400"/>
              </a:spcBef>
            </a:pPr>
            <a:r>
              <a:rPr lang="en-US" dirty="0">
                <a:solidFill>
                  <a:schemeClr val="bg2"/>
                </a:solidFill>
                <a:latin typeface="+mj-lt"/>
                <a:ea typeface="ＭＳ Ｐゴシック" charset="0"/>
              </a:rPr>
              <a:t>Prevention Measures </a:t>
            </a:r>
          </a:p>
          <a:p>
            <a:pPr marL="347472" lvl="1" indent="-347472">
              <a:defRPr/>
            </a:pPr>
            <a:r>
              <a:rPr lang="en-US" sz="2800" u="sng" dirty="0">
                <a:solidFill>
                  <a:schemeClr val="tx2"/>
                </a:solidFill>
              </a:rPr>
              <a:t>Practice good personal hygiene. </a:t>
            </a:r>
          </a:p>
          <a:p>
            <a:pPr marL="347472" lvl="1" indent="-347472">
              <a:defRPr/>
            </a:pPr>
            <a:r>
              <a:rPr lang="en-US" sz="2800" dirty="0">
                <a:solidFill>
                  <a:schemeClr val="tx2"/>
                </a:solidFill>
              </a:rPr>
              <a:t>Exclude food handlers who have been diagnosed with hepatitis A or who have had jaundice for seven days.</a:t>
            </a:r>
          </a:p>
          <a:p>
            <a:pPr marL="347472" lvl="1" indent="-347472">
              <a:defRPr/>
            </a:pPr>
            <a:r>
              <a:rPr lang="en-US" sz="2800" dirty="0">
                <a:solidFill>
                  <a:schemeClr val="tx2"/>
                </a:solidFill>
              </a:rPr>
              <a:t>Avoid bare-hand contact with ready-to-eat food.</a:t>
            </a:r>
          </a:p>
          <a:p>
            <a:pPr marL="347472" lvl="1" indent="-347472">
              <a:defRPr/>
            </a:pPr>
            <a:r>
              <a:rPr lang="en-US" sz="2800" dirty="0">
                <a:solidFill>
                  <a:schemeClr val="tx2"/>
                </a:solidFill>
              </a:rPr>
              <a:t>Purchase shellfish from approved, reputable suppliers.</a:t>
            </a:r>
          </a:p>
          <a:p>
            <a:pPr marL="347472" lvl="1" indent="-347472">
              <a:defRPr/>
            </a:pPr>
            <a:endParaRPr lang="en-US" sz="2800" u="sng" dirty="0"/>
          </a:p>
          <a:p>
            <a:pPr marL="544513" lvl="1" indent="-403225" eaLnBrk="1" hangingPunct="1">
              <a:defRPr/>
            </a:pPr>
            <a:endParaRPr lang="en-US" sz="2800" u="sng" dirty="0"/>
          </a:p>
          <a:p>
            <a:pPr>
              <a:spcBef>
                <a:spcPts val="2400"/>
              </a:spcBef>
            </a:pPr>
            <a:endParaRPr lang="en-US" dirty="0">
              <a:latin typeface="+mj-lt"/>
            </a:endParaRPr>
          </a:p>
        </p:txBody>
      </p:sp>
      <p:pic>
        <p:nvPicPr>
          <p:cNvPr id="7" name="Picture Placeholder 6" descr="Scallops, oysters, and mussels ">
            <a:extLst>
              <a:ext uri="{FF2B5EF4-FFF2-40B4-BE49-F238E27FC236}">
                <a16:creationId xmlns:a16="http://schemas.microsoft.com/office/drawing/2014/main" id="{94B8618F-EA13-4D48-A956-A4F96051F1AA}"/>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9993" r="19993"/>
          <a:stretch/>
        </p:blipFill>
        <p:spPr>
          <a:xfrm>
            <a:off x="8321040" y="1554480"/>
            <a:ext cx="3246120" cy="4351337"/>
          </a:xfrm>
        </p:spPr>
      </p:pic>
      <p:sp>
        <p:nvSpPr>
          <p:cNvPr id="5" name="Slide Number Placeholder 4"/>
          <p:cNvSpPr>
            <a:spLocks noGrp="1"/>
          </p:cNvSpPr>
          <p:nvPr>
            <p:ph type="sldNum" sz="quarter" idx="4"/>
          </p:nvPr>
        </p:nvSpPr>
        <p:spPr/>
        <p:txBody>
          <a:bodyPr/>
          <a:lstStyle/>
          <a:p>
            <a:fld id="{BF568A59-ACA4-4C70-9252-AAB755DA2F6B}" type="slidenum">
              <a:rPr lang="en-US" smtClean="0"/>
              <a:pPr/>
              <a:t>24</a:t>
            </a:fld>
            <a:endParaRPr lang="en-US"/>
          </a:p>
        </p:txBody>
      </p:sp>
    </p:spTree>
    <p:extLst>
      <p:ext uri="{BB962C8B-B14F-4D97-AF65-F5344CB8AC3E}">
        <p14:creationId xmlns:p14="http://schemas.microsoft.com/office/powerpoint/2010/main" val="385412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Major Foodborne Viruses #2 </a:t>
            </a:r>
          </a:p>
        </p:txBody>
      </p:sp>
      <p:sp>
        <p:nvSpPr>
          <p:cNvPr id="10" name="Content Placeholder 9"/>
          <p:cNvSpPr>
            <a:spLocks noGrp="1"/>
          </p:cNvSpPr>
          <p:nvPr>
            <p:ph idx="15"/>
          </p:nvPr>
        </p:nvSpPr>
        <p:spPr>
          <a:xfrm>
            <a:off x="609600" y="1216152"/>
            <a:ext cx="10975848" cy="1097280"/>
          </a:xfrm>
        </p:spPr>
        <p:txBody>
          <a:bodyPr>
            <a:normAutofit/>
          </a:bodyPr>
          <a:lstStyle/>
          <a:p>
            <a:pPr>
              <a:spcBef>
                <a:spcPts val="1800"/>
              </a:spcBef>
            </a:pPr>
            <a:r>
              <a:rPr lang="en-US" dirty="0"/>
              <a:t>Virus: Norovirus </a:t>
            </a:r>
          </a:p>
          <a:p>
            <a:pPr>
              <a:spcBef>
                <a:spcPts val="1800"/>
              </a:spcBef>
            </a:pPr>
            <a:r>
              <a:rPr lang="en-US" dirty="0"/>
              <a:t>Illness: Norovirus gastroenteritis</a:t>
            </a:r>
          </a:p>
        </p:txBody>
      </p:sp>
      <p:sp>
        <p:nvSpPr>
          <p:cNvPr id="7" name="Content Placeholder 6"/>
          <p:cNvSpPr>
            <a:spLocks noGrp="1"/>
          </p:cNvSpPr>
          <p:nvPr>
            <p:ph idx="1"/>
          </p:nvPr>
        </p:nvSpPr>
        <p:spPr>
          <a:xfrm>
            <a:off x="609600" y="2651760"/>
            <a:ext cx="5184648" cy="3482822"/>
          </a:xfrm>
        </p:spPr>
        <p:txBody>
          <a:bodyPr>
            <a:normAutofit/>
          </a:bodyPr>
          <a:lstStyle/>
          <a:p>
            <a:pPr>
              <a:spcBef>
                <a:spcPts val="1200"/>
              </a:spcBef>
            </a:pPr>
            <a:r>
              <a:rPr lang="en-US" dirty="0">
                <a:solidFill>
                  <a:schemeClr val="bg2"/>
                </a:solidFill>
              </a:rPr>
              <a:t>Commonly Linked Foods</a:t>
            </a:r>
          </a:p>
          <a:p>
            <a:pPr marL="342900" indent="-342900">
              <a:spcBef>
                <a:spcPts val="1200"/>
              </a:spcBef>
              <a:buFont typeface="Arial" panose="020B0604020202020204" pitchFamily="34" charset="0"/>
              <a:buChar char="•"/>
            </a:pPr>
            <a:r>
              <a:rPr lang="en-US" sz="2400" b="0" dirty="0"/>
              <a:t>Ready-to-eat food</a:t>
            </a:r>
          </a:p>
          <a:p>
            <a:pPr marL="342900" indent="-342900">
              <a:spcBef>
                <a:spcPts val="1200"/>
              </a:spcBef>
              <a:buFont typeface="Arial" panose="020B0604020202020204" pitchFamily="34" charset="0"/>
              <a:buChar char="•"/>
            </a:pPr>
            <a:r>
              <a:rPr lang="en-US" sz="2400" b="0" dirty="0"/>
              <a:t>Shellfish from contaminated water </a:t>
            </a:r>
          </a:p>
          <a:p>
            <a:pPr marL="342900" indent="-342900">
              <a:spcBef>
                <a:spcPts val="1200"/>
              </a:spcBef>
              <a:buFont typeface="Arial" panose="020B0604020202020204" pitchFamily="34" charset="0"/>
              <a:buChar char="•"/>
            </a:pPr>
            <a:endParaRPr lang="en-US" sz="2400" b="0" dirty="0"/>
          </a:p>
        </p:txBody>
      </p:sp>
      <p:sp>
        <p:nvSpPr>
          <p:cNvPr id="8" name="Content Placeholder 7"/>
          <p:cNvSpPr>
            <a:spLocks noGrp="1"/>
          </p:cNvSpPr>
          <p:nvPr>
            <p:ph idx="10"/>
          </p:nvPr>
        </p:nvSpPr>
        <p:spPr/>
        <p:txBody>
          <a:bodyPr>
            <a:normAutofit/>
          </a:bodyPr>
          <a:lstStyle/>
          <a:p>
            <a:r>
              <a:rPr lang="en-US" dirty="0">
                <a:solidFill>
                  <a:schemeClr val="bg2"/>
                </a:solidFill>
              </a:rPr>
              <a:t>Most Common Symptoms </a:t>
            </a:r>
          </a:p>
          <a:p>
            <a:pPr marL="342900" indent="-342900">
              <a:spcBef>
                <a:spcPts val="1200"/>
              </a:spcBef>
              <a:buFont typeface="Arial" panose="020B0604020202020204" pitchFamily="34" charset="0"/>
              <a:buChar char="•"/>
            </a:pPr>
            <a:r>
              <a:rPr lang="en-US" sz="2400" b="0" dirty="0"/>
              <a:t>Vomiting</a:t>
            </a:r>
          </a:p>
          <a:p>
            <a:pPr marL="342900" indent="-342900">
              <a:spcBef>
                <a:spcPts val="1200"/>
              </a:spcBef>
              <a:buFont typeface="Arial" panose="020B0604020202020204" pitchFamily="34" charset="0"/>
              <a:buChar char="•"/>
            </a:pPr>
            <a:r>
              <a:rPr lang="en-US" sz="2400" b="0" dirty="0"/>
              <a:t>Diarrhea</a:t>
            </a:r>
          </a:p>
          <a:p>
            <a:pPr marL="342900" indent="-342900">
              <a:spcBef>
                <a:spcPts val="1200"/>
              </a:spcBef>
              <a:buFont typeface="Arial" panose="020B0604020202020204" pitchFamily="34" charset="0"/>
              <a:buChar char="•"/>
            </a:pPr>
            <a:r>
              <a:rPr lang="en-US" sz="2400" b="0" dirty="0"/>
              <a:t>Nausea</a:t>
            </a:r>
          </a:p>
          <a:p>
            <a:pPr marL="342900" indent="-342900">
              <a:spcBef>
                <a:spcPts val="1200"/>
              </a:spcBef>
              <a:buFont typeface="Arial" panose="020B0604020202020204" pitchFamily="34" charset="0"/>
              <a:buChar char="•"/>
            </a:pPr>
            <a:r>
              <a:rPr lang="en-US" sz="2400" b="0" dirty="0"/>
              <a:t>Abdominal cramps</a:t>
            </a:r>
          </a:p>
          <a:p>
            <a:pPr marL="342900" indent="-342900">
              <a:spcBef>
                <a:spcPts val="1200"/>
              </a:spcBef>
              <a:buFont typeface="Arial" panose="020B0604020202020204" pitchFamily="34" charset="0"/>
              <a:buChar char="•"/>
            </a:pPr>
            <a:endParaRPr lang="en-US" sz="2400" b="0" dirty="0"/>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25</a:t>
            </a:fld>
            <a:endParaRPr lang="en-US"/>
          </a:p>
        </p:txBody>
      </p:sp>
      <p:cxnSp>
        <p:nvCxnSpPr>
          <p:cNvPr id="3" name="Straight Connector 2">
            <a:extLst>
              <a:ext uri="{FF2B5EF4-FFF2-40B4-BE49-F238E27FC236}">
                <a16:creationId xmlns:a16="http://schemas.microsoft.com/office/drawing/2014/main" id="{EF71C59F-4590-42BC-BBE0-4B5D4B3964C5}"/>
              </a:ext>
              <a:ext uri="{C183D7F6-B498-43B3-948B-1728B52AA6E4}">
                <adec:decorative xmlns:adec="http://schemas.microsoft.com/office/drawing/2017/decorative" val="1"/>
              </a:ext>
            </a:extLst>
          </p:cNvPr>
          <p:cNvCxnSpPr>
            <a:cxnSpLocks/>
          </p:cNvCxnSpPr>
          <p:nvPr/>
        </p:nvCxnSpPr>
        <p:spPr>
          <a:xfrm>
            <a:off x="6051175" y="2913529"/>
            <a:ext cx="0" cy="27283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6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Major Foodborne Viruses #2 Continued </a:t>
            </a:r>
          </a:p>
        </p:txBody>
      </p:sp>
      <p:sp>
        <p:nvSpPr>
          <p:cNvPr id="4" name="Content Placeholder 3"/>
          <p:cNvSpPr>
            <a:spLocks noGrp="1"/>
          </p:cNvSpPr>
          <p:nvPr>
            <p:ph sz="half" idx="1"/>
          </p:nvPr>
        </p:nvSpPr>
        <p:spPr>
          <a:xfrm>
            <a:off x="612647" y="1439917"/>
            <a:ext cx="7511849" cy="4782207"/>
          </a:xfrm>
        </p:spPr>
        <p:txBody>
          <a:bodyPr>
            <a:normAutofit lnSpcReduction="10000"/>
          </a:bodyPr>
          <a:lstStyle/>
          <a:p>
            <a:pPr>
              <a:spcBef>
                <a:spcPts val="1800"/>
              </a:spcBef>
            </a:pPr>
            <a:r>
              <a:rPr lang="en-US" dirty="0">
                <a:latin typeface="+mj-lt"/>
              </a:rPr>
              <a:t>Virus: Norovirus </a:t>
            </a:r>
            <a:endParaRPr lang="en-US" dirty="0"/>
          </a:p>
          <a:p>
            <a:pPr>
              <a:spcBef>
                <a:spcPts val="2400"/>
              </a:spcBef>
            </a:pPr>
            <a:r>
              <a:rPr lang="en-US" dirty="0">
                <a:solidFill>
                  <a:schemeClr val="bg2"/>
                </a:solidFill>
                <a:latin typeface="+mj-lt"/>
                <a:ea typeface="ＭＳ Ｐゴシック" charset="0"/>
              </a:rPr>
              <a:t>Prevention Measures </a:t>
            </a:r>
          </a:p>
          <a:p>
            <a:pPr marL="347472" lvl="1" indent="-347472">
              <a:defRPr/>
            </a:pPr>
            <a:r>
              <a:rPr lang="en-US" sz="2800" u="sng" dirty="0">
                <a:solidFill>
                  <a:schemeClr val="tx2"/>
                </a:solidFill>
              </a:rPr>
              <a:t>Practice good personal hygiene. </a:t>
            </a:r>
          </a:p>
          <a:p>
            <a:pPr marL="347472" lvl="1" indent="-347472">
              <a:defRPr/>
            </a:pPr>
            <a:r>
              <a:rPr lang="en-US" sz="2800" dirty="0">
                <a:solidFill>
                  <a:schemeClr val="tx2"/>
                </a:solidFill>
              </a:rPr>
              <a:t>Exclude food handlers who are vomiting or have diarrhea and have been diagnosed with Norovirus from the operation.</a:t>
            </a:r>
          </a:p>
          <a:p>
            <a:pPr marL="347472" lvl="1" indent="-347472">
              <a:defRPr/>
            </a:pPr>
            <a:r>
              <a:rPr lang="en-US" sz="2800" dirty="0">
                <a:solidFill>
                  <a:schemeClr val="tx2"/>
                </a:solidFill>
              </a:rPr>
              <a:t>Avoid bare-hand contact with ready-to-eat food.</a:t>
            </a:r>
          </a:p>
          <a:p>
            <a:pPr marL="347472" lvl="1" indent="-347472">
              <a:defRPr/>
            </a:pPr>
            <a:r>
              <a:rPr lang="en-US" sz="2800" dirty="0">
                <a:solidFill>
                  <a:schemeClr val="tx2"/>
                </a:solidFill>
              </a:rPr>
              <a:t>Purchase shellfish from approved, reputable suppliers.</a:t>
            </a:r>
          </a:p>
          <a:p>
            <a:pPr marL="347472" lvl="1" indent="-347472">
              <a:defRPr/>
            </a:pPr>
            <a:endParaRPr lang="en-US" sz="2800" u="sng" dirty="0"/>
          </a:p>
          <a:p>
            <a:pPr marL="544513" lvl="1" indent="-403225" eaLnBrk="1" hangingPunct="1">
              <a:defRPr/>
            </a:pPr>
            <a:endParaRPr lang="en-US" sz="2800" u="sng" dirty="0"/>
          </a:p>
          <a:p>
            <a:pPr>
              <a:spcBef>
                <a:spcPts val="2400"/>
              </a:spcBef>
            </a:pPr>
            <a:endParaRPr lang="en-US" dirty="0">
              <a:latin typeface="+mj-lt"/>
            </a:endParaRPr>
          </a:p>
        </p:txBody>
      </p:sp>
      <p:pic>
        <p:nvPicPr>
          <p:cNvPr id="7" name="Picture Placeholder 6" descr="A plate of salad, a roast beef sandwich, and a bowl of pasta salad&#10;">
            <a:extLst>
              <a:ext uri="{FF2B5EF4-FFF2-40B4-BE49-F238E27FC236}">
                <a16:creationId xmlns:a16="http://schemas.microsoft.com/office/drawing/2014/main" id="{9DC60945-6D69-46D2-9517-B91AF9DD891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5229" r="25229"/>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26</a:t>
            </a:fld>
            <a:endParaRPr lang="en-US"/>
          </a:p>
        </p:txBody>
      </p:sp>
    </p:spTree>
    <p:extLst>
      <p:ext uri="{BB962C8B-B14F-4D97-AF65-F5344CB8AC3E}">
        <p14:creationId xmlns:p14="http://schemas.microsoft.com/office/powerpoint/2010/main" val="3215691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2.4 General Information about Parasites</a:t>
            </a:r>
          </a:p>
        </p:txBody>
      </p:sp>
      <p:sp>
        <p:nvSpPr>
          <p:cNvPr id="3" name="Content Placeholder 2"/>
          <p:cNvSpPr>
            <a:spLocks noGrp="1"/>
          </p:cNvSpPr>
          <p:nvPr>
            <p:ph idx="1"/>
          </p:nvPr>
        </p:nvSpPr>
        <p:spPr>
          <a:xfrm>
            <a:off x="609600" y="1554480"/>
            <a:ext cx="4971393" cy="4801870"/>
          </a:xfrm>
        </p:spPr>
        <p:txBody>
          <a:bodyPr>
            <a:normAutofit/>
          </a:bodyPr>
          <a:lstStyle/>
          <a:p>
            <a:pPr>
              <a:spcBef>
                <a:spcPts val="2400"/>
              </a:spcBef>
            </a:pPr>
            <a:r>
              <a:rPr lang="en-US" u="sng" dirty="0"/>
              <a:t>Location</a:t>
            </a:r>
          </a:p>
          <a:p>
            <a:pPr marL="457200" indent="-457200">
              <a:spcBef>
                <a:spcPts val="2400"/>
              </a:spcBef>
              <a:buFont typeface="Arial" panose="020B0604020202020204" pitchFamily="34" charset="0"/>
              <a:buChar char="•"/>
            </a:pPr>
            <a:r>
              <a:rPr lang="en-US" sz="2600" b="0" dirty="0"/>
              <a:t>Require a host to live and reproduce</a:t>
            </a:r>
          </a:p>
          <a:p>
            <a:r>
              <a:rPr lang="en-US" u="sng" dirty="0"/>
              <a:t>Sources </a:t>
            </a:r>
          </a:p>
          <a:p>
            <a:pPr marL="457200" indent="-457200">
              <a:buFont typeface="Arial" panose="020B0604020202020204" pitchFamily="34" charset="0"/>
              <a:buChar char="•"/>
            </a:pPr>
            <a:r>
              <a:rPr lang="en-US" sz="2600" b="0" dirty="0"/>
              <a:t>Seafood, wild game, and food processed with contaminated water, such as produce</a:t>
            </a:r>
          </a:p>
          <a:p>
            <a:endParaRPr lang="en-US" u="sng" dirty="0"/>
          </a:p>
        </p:txBody>
      </p:sp>
      <p:sp>
        <p:nvSpPr>
          <p:cNvPr id="4" name="Content Placeholder 3"/>
          <p:cNvSpPr>
            <a:spLocks noGrp="1"/>
          </p:cNvSpPr>
          <p:nvPr>
            <p:ph idx="10"/>
          </p:nvPr>
        </p:nvSpPr>
        <p:spPr>
          <a:xfrm>
            <a:off x="5759669" y="1554479"/>
            <a:ext cx="6001407" cy="4625603"/>
          </a:xfrm>
        </p:spPr>
        <p:txBody>
          <a:bodyPr>
            <a:normAutofit fontScale="85000" lnSpcReduction="10000"/>
          </a:bodyPr>
          <a:lstStyle/>
          <a:p>
            <a:pPr>
              <a:lnSpc>
                <a:spcPct val="120000"/>
              </a:lnSpc>
            </a:pPr>
            <a:r>
              <a:rPr lang="en-US" sz="3300" u="sng" dirty="0"/>
              <a:t>Prevention</a:t>
            </a:r>
            <a:r>
              <a:rPr lang="en-US" sz="3000" u="sng" dirty="0"/>
              <a:t> </a:t>
            </a:r>
          </a:p>
          <a:p>
            <a:pPr marL="457200" indent="-457200">
              <a:lnSpc>
                <a:spcPct val="120000"/>
              </a:lnSpc>
              <a:spcBef>
                <a:spcPts val="2400"/>
              </a:spcBef>
              <a:buFont typeface="Arial" panose="020B0604020202020204" pitchFamily="34" charset="0"/>
              <a:buChar char="•"/>
            </a:pPr>
            <a:r>
              <a:rPr lang="en-US" sz="3000" b="0" dirty="0"/>
              <a:t>Purchase food from approved, reputable suppliers.</a:t>
            </a:r>
          </a:p>
          <a:p>
            <a:pPr marL="457200" indent="-457200">
              <a:lnSpc>
                <a:spcPct val="120000"/>
              </a:lnSpc>
              <a:spcBef>
                <a:spcPts val="2400"/>
              </a:spcBef>
              <a:buFont typeface="Arial" panose="020B0604020202020204" pitchFamily="34" charset="0"/>
              <a:buChar char="•"/>
            </a:pPr>
            <a:r>
              <a:rPr lang="en-US" sz="3000" b="0" dirty="0"/>
              <a:t>Cook food to required minimum internal temperatures.</a:t>
            </a:r>
          </a:p>
          <a:p>
            <a:pPr marL="457200" indent="-457200">
              <a:lnSpc>
                <a:spcPct val="120000"/>
              </a:lnSpc>
              <a:spcBef>
                <a:spcPts val="2400"/>
              </a:spcBef>
              <a:buFont typeface="Arial" panose="020B0604020202020204" pitchFamily="34" charset="0"/>
              <a:buChar char="•"/>
            </a:pPr>
            <a:r>
              <a:rPr lang="en-US" sz="3000" b="0" dirty="0"/>
              <a:t>Fish that will be served raw or undercooked must be frozen correctly by the manufacturer.</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27</a:t>
            </a:fld>
            <a:endParaRPr lang="en-US"/>
          </a:p>
        </p:txBody>
      </p:sp>
    </p:spTree>
    <p:extLst>
      <p:ext uri="{BB962C8B-B14F-4D97-AF65-F5344CB8AC3E}">
        <p14:creationId xmlns:p14="http://schemas.microsoft.com/office/powerpoint/2010/main" val="55940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General Information about Fungi</a:t>
            </a:r>
          </a:p>
        </p:txBody>
      </p:sp>
      <p:sp>
        <p:nvSpPr>
          <p:cNvPr id="3" name="Content Placeholder 2"/>
          <p:cNvSpPr>
            <a:spLocks noGrp="1"/>
          </p:cNvSpPr>
          <p:nvPr>
            <p:ph sz="half" idx="1"/>
          </p:nvPr>
        </p:nvSpPr>
        <p:spPr/>
        <p:txBody>
          <a:bodyPr>
            <a:normAutofit/>
          </a:bodyPr>
          <a:lstStyle/>
          <a:p>
            <a:pPr>
              <a:spcBef>
                <a:spcPts val="1800"/>
              </a:spcBef>
            </a:pPr>
            <a:r>
              <a:rPr lang="en-US" dirty="0"/>
              <a:t>Fungi are pathogens that spoil food and sometimes make people sick. </a:t>
            </a:r>
          </a:p>
          <a:p>
            <a:r>
              <a:rPr lang="en-US" dirty="0"/>
              <a:t>Throw away food showing signs of:</a:t>
            </a:r>
          </a:p>
          <a:p>
            <a:pPr marL="1143000" lvl="1" indent="-457200">
              <a:spcBef>
                <a:spcPts val="2400"/>
              </a:spcBef>
            </a:pPr>
            <a:r>
              <a:rPr lang="en-US" sz="2800" dirty="0">
                <a:solidFill>
                  <a:schemeClr val="tx2"/>
                </a:solidFill>
              </a:rPr>
              <a:t>Mold</a:t>
            </a:r>
          </a:p>
          <a:p>
            <a:pPr marL="1143000" lvl="1" indent="-457200">
              <a:spcBef>
                <a:spcPts val="2400"/>
              </a:spcBef>
            </a:pPr>
            <a:r>
              <a:rPr lang="en-US" sz="2800" dirty="0">
                <a:solidFill>
                  <a:schemeClr val="tx2"/>
                </a:solidFill>
              </a:rPr>
              <a:t>Yeast</a:t>
            </a:r>
          </a:p>
          <a:p>
            <a:endParaRPr lang="en-US" dirty="0"/>
          </a:p>
        </p:txBody>
      </p:sp>
      <p:pic>
        <p:nvPicPr>
          <p:cNvPr id="9" name="Picture Placeholder 8" descr="Yeast growing in a jar of jam. &#10;">
            <a:extLst>
              <a:ext uri="{FF2B5EF4-FFF2-40B4-BE49-F238E27FC236}">
                <a16:creationId xmlns:a16="http://schemas.microsoft.com/office/drawing/2014/main" id="{C45540A5-6071-46E8-9139-E9DE3D8EF67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425" b="4425"/>
          <a:stretch>
            <a:fillRect/>
          </a:stretch>
        </p:blipFill>
        <p:spPr/>
      </p:pic>
      <p:sp>
        <p:nvSpPr>
          <p:cNvPr id="5" name="Slide Number Placeholder 4"/>
          <p:cNvSpPr>
            <a:spLocks noGrp="1"/>
          </p:cNvSpPr>
          <p:nvPr>
            <p:ph type="sldNum" sz="quarter" idx="4"/>
          </p:nvPr>
        </p:nvSpPr>
        <p:spPr/>
        <p:txBody>
          <a:bodyPr/>
          <a:lstStyle/>
          <a:p>
            <a:fld id="{BF568A59-ACA4-4C70-9252-AAB755DA2F6B}" type="slidenum">
              <a:rPr lang="en-US" smtClean="0"/>
              <a:pPr/>
              <a:t>28</a:t>
            </a:fld>
            <a:endParaRPr lang="en-US" dirty="0"/>
          </a:p>
        </p:txBody>
      </p:sp>
    </p:spTree>
    <p:extLst>
      <p:ext uri="{BB962C8B-B14F-4D97-AF65-F5344CB8AC3E}">
        <p14:creationId xmlns:p14="http://schemas.microsoft.com/office/powerpoint/2010/main" val="383026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2.6 Biological Toxins </a:t>
            </a:r>
          </a:p>
        </p:txBody>
      </p:sp>
      <p:sp>
        <p:nvSpPr>
          <p:cNvPr id="4" name="Content Placeholder 3"/>
          <p:cNvSpPr>
            <a:spLocks noGrp="1"/>
          </p:cNvSpPr>
          <p:nvPr>
            <p:ph sz="half" idx="1"/>
          </p:nvPr>
        </p:nvSpPr>
        <p:spPr/>
        <p:txBody>
          <a:bodyPr>
            <a:normAutofit fontScale="92500" lnSpcReduction="20000"/>
          </a:bodyPr>
          <a:lstStyle/>
          <a:p>
            <a:pPr>
              <a:lnSpc>
                <a:spcPct val="120000"/>
              </a:lnSpc>
              <a:spcBef>
                <a:spcPts val="1800"/>
              </a:spcBef>
            </a:pPr>
            <a:r>
              <a:rPr lang="en-US" sz="3000" dirty="0"/>
              <a:t>Sources of biological toxins:</a:t>
            </a:r>
          </a:p>
          <a:p>
            <a:pPr marL="457200" indent="-457200">
              <a:lnSpc>
                <a:spcPct val="120000"/>
              </a:lnSpc>
              <a:spcBef>
                <a:spcPts val="1800"/>
              </a:spcBef>
              <a:buFont typeface="Arial" panose="020B0604020202020204" pitchFamily="34" charset="0"/>
              <a:buChar char="•"/>
            </a:pPr>
            <a:r>
              <a:rPr lang="en-US" sz="3000" b="0" dirty="0"/>
              <a:t>Seafood</a:t>
            </a:r>
          </a:p>
          <a:p>
            <a:pPr marL="457200" indent="-457200">
              <a:lnSpc>
                <a:spcPct val="120000"/>
              </a:lnSpc>
              <a:spcBef>
                <a:spcPts val="1800"/>
              </a:spcBef>
              <a:buFont typeface="Arial" panose="020B0604020202020204" pitchFamily="34" charset="0"/>
              <a:buChar char="•"/>
            </a:pPr>
            <a:r>
              <a:rPr lang="en-US" sz="3000" b="0" dirty="0"/>
              <a:t>Plants</a:t>
            </a:r>
          </a:p>
          <a:p>
            <a:pPr marL="457200" indent="-457200">
              <a:lnSpc>
                <a:spcPct val="120000"/>
              </a:lnSpc>
              <a:spcBef>
                <a:spcPts val="1800"/>
              </a:spcBef>
              <a:buFont typeface="Arial" panose="020B0604020202020204" pitchFamily="34" charset="0"/>
              <a:buChar char="•"/>
            </a:pPr>
            <a:r>
              <a:rPr lang="en-US" sz="3000" b="0" dirty="0"/>
              <a:t>Mushrooms</a:t>
            </a:r>
          </a:p>
          <a:p>
            <a:pPr>
              <a:lnSpc>
                <a:spcPct val="120000"/>
              </a:lnSpc>
              <a:spcBef>
                <a:spcPts val="1800"/>
              </a:spcBef>
            </a:pPr>
            <a:r>
              <a:rPr lang="en-US" sz="3000" dirty="0">
                <a:solidFill>
                  <a:schemeClr val="bg2"/>
                </a:solidFill>
              </a:rPr>
              <a:t>Prevention Measures</a:t>
            </a:r>
            <a:r>
              <a:rPr lang="en-US" sz="3000" dirty="0"/>
              <a:t> </a:t>
            </a:r>
          </a:p>
          <a:p>
            <a:pPr marL="457200" indent="-457200">
              <a:lnSpc>
                <a:spcPct val="120000"/>
              </a:lnSpc>
              <a:spcBef>
                <a:spcPts val="1800"/>
              </a:spcBef>
              <a:buFont typeface="Arial" panose="020B0604020202020204" pitchFamily="34" charset="0"/>
              <a:buChar char="•"/>
            </a:pPr>
            <a:r>
              <a:rPr lang="en-US" sz="3000" b="0" dirty="0"/>
              <a:t>Purchase from approved, reputable suppliers </a:t>
            </a:r>
          </a:p>
          <a:p>
            <a:endParaRPr lang="en-US" dirty="0"/>
          </a:p>
        </p:txBody>
      </p:sp>
      <p:pic>
        <p:nvPicPr>
          <p:cNvPr id="9" name="Picture Placeholder 8" descr="A close up of three oysters">
            <a:extLst>
              <a:ext uri="{FF2B5EF4-FFF2-40B4-BE49-F238E27FC236}">
                <a16:creationId xmlns:a16="http://schemas.microsoft.com/office/drawing/2014/main" id="{263DC256-2159-4475-87BC-2E44FCE302E8}"/>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594" b="594"/>
          <a:stretch>
            <a:fillRect/>
          </a:stretch>
        </p:blipFill>
        <p:spPr/>
      </p:pic>
      <p:pic>
        <p:nvPicPr>
          <p:cNvPr id="11" name="Picture Placeholder 10" descr="A case of mushrooms">
            <a:extLst>
              <a:ext uri="{FF2B5EF4-FFF2-40B4-BE49-F238E27FC236}">
                <a16:creationId xmlns:a16="http://schemas.microsoft.com/office/drawing/2014/main" id="{3A3FB8D7-9A3D-4AB9-A61A-9E2F3C8ABC2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505" b="505"/>
          <a:stretch/>
        </p:blipFill>
        <p:spPr>
          <a:xfrm>
            <a:off x="8321040" y="3894137"/>
            <a:ext cx="3246120" cy="2011680"/>
          </a:xfrm>
        </p:spPr>
      </p:pic>
      <p:sp>
        <p:nvSpPr>
          <p:cNvPr id="5" name="Slide Number Placeholder 4"/>
          <p:cNvSpPr>
            <a:spLocks noGrp="1"/>
          </p:cNvSpPr>
          <p:nvPr>
            <p:ph type="sldNum" sz="quarter" idx="4"/>
          </p:nvPr>
        </p:nvSpPr>
        <p:spPr/>
        <p:txBody>
          <a:bodyPr/>
          <a:lstStyle/>
          <a:p>
            <a:fld id="{BF568A59-ACA4-4C70-9252-AAB755DA2F6B}" type="slidenum">
              <a:rPr lang="en-US" smtClean="0"/>
              <a:pPr/>
              <a:t>29</a:t>
            </a:fld>
            <a:endParaRPr lang="en-US" dirty="0"/>
          </a:p>
        </p:txBody>
      </p:sp>
    </p:spTree>
    <p:extLst>
      <p:ext uri="{BB962C8B-B14F-4D97-AF65-F5344CB8AC3E}">
        <p14:creationId xmlns:p14="http://schemas.microsoft.com/office/powerpoint/2010/main" val="262201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2.1 Pathogens </a:t>
            </a:r>
          </a:p>
        </p:txBody>
      </p:sp>
      <p:sp>
        <p:nvSpPr>
          <p:cNvPr id="3" name="Content Placeholder 2"/>
          <p:cNvSpPr>
            <a:spLocks noGrp="1"/>
          </p:cNvSpPr>
          <p:nvPr>
            <p:ph idx="1"/>
          </p:nvPr>
        </p:nvSpPr>
        <p:spPr>
          <a:xfrm>
            <a:off x="526474" y="1554480"/>
            <a:ext cx="5184648" cy="4801870"/>
          </a:xfrm>
        </p:spPr>
        <p:txBody>
          <a:bodyPr>
            <a:normAutofit/>
          </a:bodyPr>
          <a:lstStyle/>
          <a:p>
            <a:r>
              <a:rPr lang="en-US" dirty="0"/>
              <a:t>Biological contamination, a serious risk to food safety, occurs from microorganisms.</a:t>
            </a:r>
          </a:p>
          <a:p>
            <a:r>
              <a:rPr lang="en-US" dirty="0">
                <a:solidFill>
                  <a:schemeClr val="bg2"/>
                </a:solidFill>
              </a:rPr>
              <a:t>Microorganism</a:t>
            </a:r>
          </a:p>
          <a:p>
            <a:pPr marL="457200" indent="-457200">
              <a:buFont typeface="Arial" panose="020B0604020202020204" pitchFamily="34" charset="0"/>
              <a:buChar char="•"/>
            </a:pPr>
            <a:r>
              <a:rPr lang="en-US" b="0" dirty="0"/>
              <a:t>Small, living organism that can be seen only with a microscope</a:t>
            </a:r>
          </a:p>
          <a:p>
            <a:endParaRPr lang="en-US" dirty="0"/>
          </a:p>
        </p:txBody>
      </p:sp>
      <p:sp>
        <p:nvSpPr>
          <p:cNvPr id="4" name="Content Placeholder 3"/>
          <p:cNvSpPr>
            <a:spLocks noGrp="1"/>
          </p:cNvSpPr>
          <p:nvPr>
            <p:ph idx="10"/>
          </p:nvPr>
        </p:nvSpPr>
        <p:spPr>
          <a:xfrm>
            <a:off x="5902036" y="1440873"/>
            <a:ext cx="5683412" cy="4692072"/>
          </a:xfrm>
        </p:spPr>
        <p:txBody>
          <a:bodyPr>
            <a:normAutofit/>
          </a:bodyPr>
          <a:lstStyle/>
          <a:p>
            <a:pPr>
              <a:spcBef>
                <a:spcPts val="3000"/>
              </a:spcBef>
            </a:pPr>
            <a:r>
              <a:rPr lang="en-US" dirty="0">
                <a:solidFill>
                  <a:schemeClr val="bg2"/>
                </a:solidFill>
              </a:rPr>
              <a:t>Pathogen </a:t>
            </a:r>
          </a:p>
          <a:p>
            <a:pPr marL="457200" indent="-457200">
              <a:spcBef>
                <a:spcPts val="3000"/>
              </a:spcBef>
              <a:buFont typeface="Arial" panose="020B0604020202020204" pitchFamily="34" charset="0"/>
              <a:buChar char="•"/>
            </a:pPr>
            <a:r>
              <a:rPr lang="en-US" b="0" dirty="0"/>
              <a:t>Harmful microorganism</a:t>
            </a:r>
          </a:p>
          <a:p>
            <a:pPr marL="457200" indent="-457200">
              <a:spcBef>
                <a:spcPts val="3000"/>
              </a:spcBef>
              <a:buFont typeface="Arial" panose="020B0604020202020204" pitchFamily="34" charset="0"/>
              <a:buChar char="•"/>
            </a:pPr>
            <a:r>
              <a:rPr lang="en-US" b="0" dirty="0"/>
              <a:t>Makes people sick when eaten or produces toxins that cause illness</a:t>
            </a:r>
          </a:p>
          <a:p>
            <a:pPr>
              <a:spcBef>
                <a:spcPts val="3000"/>
              </a:spcBef>
            </a:pPr>
            <a:r>
              <a:rPr lang="en-US" dirty="0">
                <a:solidFill>
                  <a:schemeClr val="bg2"/>
                </a:solidFill>
              </a:rPr>
              <a:t>Toxin</a:t>
            </a:r>
          </a:p>
          <a:p>
            <a:pPr marL="457200" indent="-457200">
              <a:spcBef>
                <a:spcPts val="3000"/>
              </a:spcBef>
              <a:buFont typeface="Arial" panose="020B0604020202020204" pitchFamily="34" charset="0"/>
              <a:buChar char="•"/>
            </a:pPr>
            <a:r>
              <a:rPr lang="en-US" b="0" dirty="0"/>
              <a:t>Poison</a:t>
            </a: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3</a:t>
            </a:fld>
            <a:endParaRPr lang="en-US" dirty="0"/>
          </a:p>
        </p:txBody>
      </p:sp>
    </p:spTree>
    <p:extLst>
      <p:ext uri="{BB962C8B-B14F-4D97-AF65-F5344CB8AC3E}">
        <p14:creationId xmlns:p14="http://schemas.microsoft.com/office/powerpoint/2010/main" val="195920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87F3-E611-4A4D-AA33-42BE06A32A74}"/>
              </a:ext>
            </a:extLst>
          </p:cNvPr>
          <p:cNvSpPr>
            <a:spLocks noGrp="1"/>
          </p:cNvSpPr>
          <p:nvPr>
            <p:ph type="title" idx="4294967295"/>
          </p:nvPr>
        </p:nvSpPr>
        <p:spPr>
          <a:xfrm>
            <a:off x="152400" y="-543401"/>
            <a:ext cx="11887200" cy="549276"/>
          </a:xfrm>
        </p:spPr>
        <p:txBody>
          <a:bodyPr/>
          <a:lstStyle/>
          <a:p>
            <a:r>
              <a:rPr lang="en-US" dirty="0"/>
              <a:t>Discussion Questions </a:t>
            </a:r>
          </a:p>
        </p:txBody>
      </p:sp>
      <p:sp>
        <p:nvSpPr>
          <p:cNvPr id="6" name="Content Placeholder 5"/>
          <p:cNvSpPr>
            <a:spLocks noGrp="1"/>
          </p:cNvSpPr>
          <p:nvPr>
            <p:ph idx="1"/>
          </p:nvPr>
        </p:nvSpPr>
        <p:spPr/>
        <p:txBody>
          <a:bodyPr>
            <a:normAutofit fontScale="92500" lnSpcReduction="20000"/>
          </a:bodyPr>
          <a:lstStyle/>
          <a:p>
            <a:r>
              <a:rPr lang="en-US" b="0" i="0" dirty="0">
                <a:effectLst/>
                <a:latin typeface="Arial" panose="020B0604020202020204" pitchFamily="34" charset="0"/>
              </a:rPr>
              <a:t>What are the six conditions that support the growth of bacteria? </a:t>
            </a:r>
            <a:endParaRPr lang="en-US" b="0" dirty="0">
              <a:latin typeface="Arial" panose="020B0604020202020204" pitchFamily="34" charset="0"/>
            </a:endParaRPr>
          </a:p>
          <a:p>
            <a:r>
              <a:rPr lang="en-US" b="0" i="0" dirty="0">
                <a:effectLst/>
                <a:latin typeface="Arial" panose="020B0604020202020204" pitchFamily="34" charset="0"/>
              </a:rPr>
              <a:t>What two FAT TOM conditions are easiest for an operation to control? </a:t>
            </a:r>
            <a:endParaRPr lang="en-US" b="0" dirty="0">
              <a:latin typeface="Arial" panose="020B0604020202020204" pitchFamily="34" charset="0"/>
            </a:endParaRPr>
          </a:p>
          <a:p>
            <a:r>
              <a:rPr lang="en-US" b="0" i="0" dirty="0">
                <a:effectLst/>
                <a:latin typeface="Arial" panose="020B0604020202020204" pitchFamily="34" charset="0"/>
              </a:rPr>
              <a:t>How can an outbreak of Norovirus be prevented? </a:t>
            </a:r>
          </a:p>
          <a:p>
            <a:r>
              <a:rPr lang="en-US" b="0" i="0" dirty="0">
                <a:effectLst/>
                <a:latin typeface="Arial" panose="020B0604020202020204" pitchFamily="34" charset="0"/>
              </a:rPr>
              <a:t>What measures should be taken to prevent a seafood-specific foodborne illness? </a:t>
            </a:r>
          </a:p>
          <a:p>
            <a:r>
              <a:rPr lang="en-US" b="0" i="0" dirty="0">
                <a:effectLst/>
                <a:latin typeface="Arial" panose="020B0604020202020204" pitchFamily="34" charset="0"/>
              </a:rPr>
              <a:t>What six pathogens have been dubbed the “Big Six”? Why have they been singled out by the FDA? </a:t>
            </a:r>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30</a:t>
            </a:fld>
            <a:endParaRPr lang="en-US"/>
          </a:p>
        </p:txBody>
      </p:sp>
    </p:spTree>
    <p:extLst>
      <p:ext uri="{BB962C8B-B14F-4D97-AF65-F5344CB8AC3E}">
        <p14:creationId xmlns:p14="http://schemas.microsoft.com/office/powerpoint/2010/main" val="257722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Contamination Happens </a:t>
            </a:r>
          </a:p>
        </p:txBody>
      </p:sp>
      <p:sp>
        <p:nvSpPr>
          <p:cNvPr id="3" name="Content Placeholder 2"/>
          <p:cNvSpPr>
            <a:spLocks noGrp="1"/>
          </p:cNvSpPr>
          <p:nvPr>
            <p:ph idx="1"/>
          </p:nvPr>
        </p:nvSpPr>
        <p:spPr>
          <a:xfrm>
            <a:off x="526473" y="1228436"/>
            <a:ext cx="11055927" cy="4978400"/>
          </a:xfrm>
        </p:spPr>
        <p:txBody>
          <a:bodyPr>
            <a:normAutofit/>
          </a:bodyPr>
          <a:lstStyle/>
          <a:p>
            <a:r>
              <a:rPr lang="en-US" dirty="0"/>
              <a:t>Ways that food handlers can contaminate food include: </a:t>
            </a:r>
          </a:p>
          <a:p>
            <a:pPr marL="457200" indent="-457200">
              <a:spcBef>
                <a:spcPts val="2400"/>
              </a:spcBef>
              <a:buFont typeface="Arial" panose="020B0604020202020204" pitchFamily="34" charset="0"/>
              <a:buChar char="•"/>
            </a:pPr>
            <a:r>
              <a:rPr lang="en-US" b="0" dirty="0"/>
              <a:t>Not washing hands after using the restroom</a:t>
            </a:r>
          </a:p>
          <a:p>
            <a:pPr marL="457200" indent="-457200">
              <a:spcBef>
                <a:spcPts val="2400"/>
              </a:spcBef>
              <a:buFont typeface="Arial" panose="020B0604020202020204" pitchFamily="34" charset="0"/>
              <a:buChar char="•"/>
            </a:pPr>
            <a:r>
              <a:rPr lang="en-US" b="0" dirty="0"/>
              <a:t>Sneezing or vomiting onto food or food-contact surfaces</a:t>
            </a:r>
          </a:p>
          <a:p>
            <a:pPr marL="457200" indent="-457200">
              <a:spcBef>
                <a:spcPts val="2400"/>
              </a:spcBef>
              <a:buFont typeface="Arial" panose="020B0604020202020204" pitchFamily="34" charset="0"/>
              <a:buChar char="•"/>
            </a:pPr>
            <a:r>
              <a:rPr lang="en-US" b="0" dirty="0"/>
              <a:t>Allowing ready-to-eat food to touch a surface that contacted raw meat, seafood, or poultry </a:t>
            </a:r>
          </a:p>
          <a:p>
            <a:pPr marL="457200" indent="-457200">
              <a:spcBef>
                <a:spcPts val="2400"/>
              </a:spcBef>
              <a:buFont typeface="Arial" panose="020B0604020202020204" pitchFamily="34" charset="0"/>
              <a:buChar char="•"/>
            </a:pPr>
            <a:r>
              <a:rPr lang="en-US" b="0" dirty="0"/>
              <a:t>Storing food or cleaning products incorrectly</a:t>
            </a:r>
          </a:p>
          <a:p>
            <a:pPr marL="457200" indent="-457200">
              <a:spcBef>
                <a:spcPts val="2400"/>
              </a:spcBef>
              <a:buFont typeface="Arial" panose="020B0604020202020204" pitchFamily="34" charset="0"/>
              <a:buChar char="•"/>
            </a:pPr>
            <a:r>
              <a:rPr lang="en-US" b="0" dirty="0"/>
              <a:t>Failing to spot signs of pests</a:t>
            </a:r>
          </a:p>
          <a:p>
            <a:pPr marL="457200" indent="-457200">
              <a:buFont typeface="Arial" panose="020B0604020202020204" pitchFamily="34" charset="0"/>
              <a:buChar char="•"/>
            </a:pPr>
            <a:endParaRPr lang="en-US" b="0" dirty="0"/>
          </a:p>
          <a:p>
            <a:endParaRPr lang="en-US" dirty="0"/>
          </a:p>
        </p:txBody>
      </p:sp>
      <p:sp>
        <p:nvSpPr>
          <p:cNvPr id="4" name="Slide Number Placeholder 3"/>
          <p:cNvSpPr>
            <a:spLocks noGrp="1"/>
          </p:cNvSpPr>
          <p:nvPr>
            <p:ph type="sldNum" sz="quarter" idx="4"/>
          </p:nvPr>
        </p:nvSpPr>
        <p:spPr/>
        <p:txBody>
          <a:bodyPr/>
          <a:lstStyle/>
          <a:p>
            <a:fld id="{BF568A59-ACA4-4C70-9252-AAB755DA2F6B}" type="slidenum">
              <a:rPr lang="en-US" smtClean="0"/>
              <a:pPr/>
              <a:t>4</a:t>
            </a:fld>
            <a:endParaRPr lang="en-US" dirty="0"/>
          </a:p>
        </p:txBody>
      </p:sp>
    </p:spTree>
    <p:extLst>
      <p:ext uri="{BB962C8B-B14F-4D97-AF65-F5344CB8AC3E}">
        <p14:creationId xmlns:p14="http://schemas.microsoft.com/office/powerpoint/2010/main" val="20631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of a Foodborne Illness </a:t>
            </a:r>
          </a:p>
        </p:txBody>
      </p:sp>
      <p:sp>
        <p:nvSpPr>
          <p:cNvPr id="3" name="Content Placeholder 2"/>
          <p:cNvSpPr>
            <a:spLocks noGrp="1"/>
          </p:cNvSpPr>
          <p:nvPr>
            <p:ph sz="half" idx="1"/>
          </p:nvPr>
        </p:nvSpPr>
        <p:spPr>
          <a:xfrm>
            <a:off x="751547" y="1554480"/>
            <a:ext cx="5181600" cy="4614826"/>
          </a:xfrm>
        </p:spPr>
        <p:txBody>
          <a:bodyPr>
            <a:normAutofit fontScale="92500" lnSpcReduction="10000"/>
          </a:bodyPr>
          <a:lstStyle/>
          <a:p>
            <a:pPr>
              <a:spcBef>
                <a:spcPts val="2400"/>
              </a:spcBef>
            </a:pPr>
            <a:r>
              <a:rPr lang="en-US" dirty="0"/>
              <a:t>Common symptoms of foodborne illness:</a:t>
            </a:r>
          </a:p>
          <a:p>
            <a:pPr marL="457200" indent="-457200">
              <a:spcBef>
                <a:spcPts val="2400"/>
              </a:spcBef>
              <a:buFont typeface="Arial" panose="020B0604020202020204" pitchFamily="34" charset="0"/>
              <a:buChar char="•"/>
            </a:pPr>
            <a:r>
              <a:rPr lang="en-US" b="0" dirty="0"/>
              <a:t>Diarrhea</a:t>
            </a:r>
          </a:p>
          <a:p>
            <a:pPr marL="457200" indent="-457200">
              <a:spcBef>
                <a:spcPts val="2400"/>
              </a:spcBef>
              <a:buFont typeface="Arial" panose="020B0604020202020204" pitchFamily="34" charset="0"/>
              <a:buChar char="•"/>
            </a:pPr>
            <a:r>
              <a:rPr lang="en-US" b="0" dirty="0"/>
              <a:t>Vomiting</a:t>
            </a:r>
          </a:p>
          <a:p>
            <a:pPr marL="457200" indent="-457200">
              <a:spcBef>
                <a:spcPts val="2400"/>
              </a:spcBef>
              <a:buFont typeface="Arial" panose="020B0604020202020204" pitchFamily="34" charset="0"/>
              <a:buChar char="•"/>
            </a:pPr>
            <a:r>
              <a:rPr lang="en-US" b="0" dirty="0"/>
              <a:t>Fever</a:t>
            </a:r>
          </a:p>
          <a:p>
            <a:pPr marL="457200" indent="-457200">
              <a:spcBef>
                <a:spcPts val="2400"/>
              </a:spcBef>
              <a:buFont typeface="Arial" panose="020B0604020202020204" pitchFamily="34" charset="0"/>
              <a:buChar char="•"/>
            </a:pPr>
            <a:r>
              <a:rPr lang="en-US" b="0" dirty="0"/>
              <a:t>Nausea</a:t>
            </a:r>
          </a:p>
          <a:p>
            <a:pPr marL="457200" indent="-457200">
              <a:spcBef>
                <a:spcPts val="2400"/>
              </a:spcBef>
              <a:buFont typeface="Arial" panose="020B0604020202020204" pitchFamily="34" charset="0"/>
              <a:buChar char="•"/>
            </a:pPr>
            <a:r>
              <a:rPr lang="en-US" b="0" dirty="0"/>
              <a:t>Abdominal cramps</a:t>
            </a:r>
          </a:p>
          <a:p>
            <a:pPr marL="457200" indent="-457200">
              <a:spcBef>
                <a:spcPts val="2400"/>
              </a:spcBef>
              <a:buFont typeface="Arial" panose="020B0604020202020204" pitchFamily="34" charset="0"/>
              <a:buChar char="•"/>
            </a:pPr>
            <a:r>
              <a:rPr lang="en-US" b="0" dirty="0"/>
              <a:t>Jaundice</a:t>
            </a:r>
          </a:p>
          <a:p>
            <a:endParaRPr lang="en-US" dirty="0"/>
          </a:p>
          <a:p>
            <a:endParaRPr lang="en-US" dirty="0"/>
          </a:p>
        </p:txBody>
      </p:sp>
      <p:pic>
        <p:nvPicPr>
          <p:cNvPr id="9" name="Picture Placeholder 8" descr="A food handler who has jaundice, which is indicated by a yellowing of the whites of his eyes">
            <a:extLst>
              <a:ext uri="{FF2B5EF4-FFF2-40B4-BE49-F238E27FC236}">
                <a16:creationId xmlns:a16="http://schemas.microsoft.com/office/drawing/2014/main" id="{7AAF01FA-BCF9-4076-B3CA-8DF456419B93}"/>
              </a:ext>
              <a:ext uri="{C183D7F6-B498-43B3-948B-1728B52AA6E4}">
                <adec:decorative xmlns:adec="http://schemas.microsoft.com/office/drawing/2017/decorative" val="0"/>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008" b="22008"/>
          <a:stretch>
            <a:fillRect/>
          </a:stretch>
        </p:blipFill>
        <p:spPr/>
      </p:pic>
      <p:sp>
        <p:nvSpPr>
          <p:cNvPr id="5" name="Slide Number Placeholder 4">
            <a:extLst>
              <a:ext uri="{C183D7F6-B498-43B3-948B-1728B52AA6E4}">
                <adec:decorative xmlns:adec="http://schemas.microsoft.com/office/drawing/2017/decorative" val="0"/>
              </a:ext>
            </a:extLst>
          </p:cNvPr>
          <p:cNvSpPr>
            <a:spLocks noGrp="1"/>
          </p:cNvSpPr>
          <p:nvPr>
            <p:ph type="sldNum" sz="quarter" idx="4"/>
          </p:nvPr>
        </p:nvSpPr>
        <p:spPr/>
        <p:txBody>
          <a:bodyPr/>
          <a:lstStyle/>
          <a:p>
            <a:fld id="{BF568A59-ACA4-4C70-9252-AAB755DA2F6B}" type="slidenum">
              <a:rPr lang="en-US" smtClean="0"/>
              <a:pPr/>
              <a:t>5</a:t>
            </a:fld>
            <a:endParaRPr lang="en-US" dirty="0"/>
          </a:p>
        </p:txBody>
      </p:sp>
    </p:spTree>
    <p:extLst>
      <p:ext uri="{BB962C8B-B14F-4D97-AF65-F5344CB8AC3E}">
        <p14:creationId xmlns:p14="http://schemas.microsoft.com/office/powerpoint/2010/main" val="324268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Six” Pathogens </a:t>
            </a:r>
          </a:p>
        </p:txBody>
      </p:sp>
      <p:sp>
        <p:nvSpPr>
          <p:cNvPr id="3" name="Content Placeholder 2"/>
          <p:cNvSpPr>
            <a:spLocks noGrp="1"/>
          </p:cNvSpPr>
          <p:nvPr>
            <p:ph idx="1"/>
          </p:nvPr>
        </p:nvSpPr>
        <p:spPr>
          <a:xfrm>
            <a:off x="609600" y="1366223"/>
            <a:ext cx="10739718" cy="4801870"/>
          </a:xfrm>
        </p:spPr>
        <p:txBody>
          <a:bodyPr vert="horz" lIns="457200" tIns="45720" rIns="457200" bIns="45720" rtlCol="0" anchor="t">
            <a:normAutofit lnSpcReduction="10000"/>
          </a:bodyPr>
          <a:lstStyle/>
          <a:p>
            <a:pPr>
              <a:spcBef>
                <a:spcPts val="1800"/>
              </a:spcBef>
            </a:pPr>
            <a:r>
              <a:rPr lang="en-US" dirty="0"/>
              <a:t>The FDA identified these pathogens as highly infectious and capable of causing severe illness:</a:t>
            </a:r>
          </a:p>
          <a:p>
            <a:pPr lvl="1" eaLnBrk="1" hangingPunct="1">
              <a:spcBef>
                <a:spcPts val="1800"/>
              </a:spcBef>
            </a:pPr>
            <a:r>
              <a:rPr lang="en-US" sz="2800" i="1" dirty="0"/>
              <a:t>Salmonella</a:t>
            </a:r>
            <a:r>
              <a:rPr lang="en-US" sz="2800" dirty="0"/>
              <a:t> Typhi</a:t>
            </a:r>
          </a:p>
          <a:p>
            <a:pPr lvl="1" eaLnBrk="1" hangingPunct="1">
              <a:spcBef>
                <a:spcPts val="1800"/>
              </a:spcBef>
            </a:pPr>
            <a:r>
              <a:rPr lang="en-US" sz="2800" i="1" dirty="0"/>
              <a:t>Shigella</a:t>
            </a:r>
            <a:r>
              <a:rPr lang="en-US" sz="2800" dirty="0"/>
              <a:t> spp.</a:t>
            </a:r>
          </a:p>
          <a:p>
            <a:pPr lvl="1" eaLnBrk="1" hangingPunct="1">
              <a:spcBef>
                <a:spcPts val="1800"/>
              </a:spcBef>
            </a:pPr>
            <a:r>
              <a:rPr lang="en-US" sz="2800" dirty="0"/>
              <a:t>Nontyphoidal </a:t>
            </a:r>
            <a:r>
              <a:rPr lang="en-US" sz="2800" i="1" dirty="0"/>
              <a:t>Salmonella</a:t>
            </a:r>
            <a:r>
              <a:rPr lang="en-US" sz="2800" dirty="0"/>
              <a:t> (NTS)</a:t>
            </a:r>
          </a:p>
          <a:p>
            <a:pPr lvl="1" eaLnBrk="1" hangingPunct="1">
              <a:spcBef>
                <a:spcPts val="1800"/>
              </a:spcBef>
            </a:pPr>
            <a:r>
              <a:rPr lang="en-US" sz="2800" dirty="0"/>
              <a:t>Shiga toxin-producing </a:t>
            </a:r>
            <a:r>
              <a:rPr lang="en-US" sz="2800" i="1" dirty="0"/>
              <a:t>Escherichia coli</a:t>
            </a:r>
            <a:r>
              <a:rPr lang="en-US" sz="2800" dirty="0"/>
              <a:t> (STEC), also known as </a:t>
            </a:r>
            <a:r>
              <a:rPr lang="en-US" sz="2800" i="1" dirty="0"/>
              <a:t>E.coli</a:t>
            </a:r>
          </a:p>
          <a:p>
            <a:pPr lvl="1" eaLnBrk="1" hangingPunct="1">
              <a:spcBef>
                <a:spcPts val="1800"/>
              </a:spcBef>
            </a:pPr>
            <a:r>
              <a:rPr lang="en-US" sz="2800" dirty="0"/>
              <a:t>Hepatitis A </a:t>
            </a:r>
          </a:p>
          <a:p>
            <a:pPr lvl="1" eaLnBrk="1" hangingPunct="1">
              <a:spcBef>
                <a:spcPts val="1800"/>
              </a:spcBef>
            </a:pPr>
            <a:r>
              <a:rPr lang="en-US" sz="2800" dirty="0"/>
              <a:t>Norovirus</a:t>
            </a:r>
            <a:endParaRPr lang="en-US" dirty="0"/>
          </a:p>
          <a:p>
            <a:endParaRPr lang="en-US" dirty="0"/>
          </a:p>
          <a:p>
            <a:pPr marL="457200" indent="-4572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6</a:t>
            </a:fld>
            <a:endParaRPr lang="en-US" dirty="0"/>
          </a:p>
        </p:txBody>
      </p:sp>
    </p:spTree>
    <p:extLst>
      <p:ext uri="{BB962C8B-B14F-4D97-AF65-F5344CB8AC3E}">
        <p14:creationId xmlns:p14="http://schemas.microsoft.com/office/powerpoint/2010/main" val="1661202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 Bacteria </a:t>
            </a:r>
          </a:p>
        </p:txBody>
      </p:sp>
      <p:sp>
        <p:nvSpPr>
          <p:cNvPr id="3" name="Content Placeholder 2"/>
          <p:cNvSpPr>
            <a:spLocks noGrp="1"/>
          </p:cNvSpPr>
          <p:nvPr>
            <p:ph idx="1"/>
          </p:nvPr>
        </p:nvSpPr>
        <p:spPr/>
        <p:txBody>
          <a:bodyPr>
            <a:normAutofit/>
          </a:bodyPr>
          <a:lstStyle/>
          <a:p>
            <a:pPr>
              <a:spcBef>
                <a:spcPts val="2400"/>
              </a:spcBef>
            </a:pPr>
            <a:r>
              <a:rPr lang="en-US" dirty="0"/>
              <a:t>Characteristics of bacteria:</a:t>
            </a:r>
          </a:p>
          <a:p>
            <a:pPr marL="457200" indent="-457200">
              <a:spcBef>
                <a:spcPts val="2400"/>
              </a:spcBef>
              <a:buFont typeface="Arial" panose="020B0604020202020204" pitchFamily="34" charset="0"/>
              <a:buChar char="•"/>
            </a:pPr>
            <a:r>
              <a:rPr lang="en-US" b="0" dirty="0"/>
              <a:t>Found almost everywhere</a:t>
            </a:r>
          </a:p>
          <a:p>
            <a:pPr marL="457200" indent="-457200">
              <a:spcBef>
                <a:spcPts val="2400"/>
              </a:spcBef>
              <a:buFont typeface="Arial" panose="020B0604020202020204" pitchFamily="34" charset="0"/>
              <a:buChar char="•"/>
            </a:pPr>
            <a:r>
              <a:rPr lang="en-US" b="0" dirty="0"/>
              <a:t>Cannot be seen, smelled, or tasted</a:t>
            </a:r>
          </a:p>
          <a:p>
            <a:pPr marL="457200" indent="-457200">
              <a:spcBef>
                <a:spcPts val="2400"/>
              </a:spcBef>
              <a:buFont typeface="Arial" panose="020B0604020202020204" pitchFamily="34" charset="0"/>
              <a:buChar char="•"/>
            </a:pPr>
            <a:r>
              <a:rPr lang="en-US" b="0" dirty="0"/>
              <a:t>Grow rapidly if conditions are correct</a:t>
            </a:r>
          </a:p>
          <a:p>
            <a:pPr marL="457200" indent="-457200">
              <a:spcBef>
                <a:spcPts val="2400"/>
              </a:spcBef>
              <a:buFont typeface="Arial" panose="020B0604020202020204" pitchFamily="34" charset="0"/>
              <a:buChar char="•"/>
            </a:pPr>
            <a:r>
              <a:rPr lang="en-US" b="0" dirty="0"/>
              <a:t>Can produce toxins as they grow and die</a:t>
            </a:r>
          </a:p>
          <a:p>
            <a:pPr marL="457200" indent="-457200">
              <a:spcBef>
                <a:spcPts val="2400"/>
              </a:spcBef>
              <a:buFont typeface="Arial" panose="020B0604020202020204" pitchFamily="34" charset="0"/>
              <a:buChar char="•"/>
            </a:pPr>
            <a:r>
              <a:rPr lang="en-US" b="0" dirty="0"/>
              <a:t>Need six conditions to grow </a:t>
            </a:r>
            <a:r>
              <a:rPr lang="en-US" dirty="0">
                <a:solidFill>
                  <a:schemeClr val="bg2"/>
                </a:solidFill>
              </a:rPr>
              <a:t>FAT TOM</a:t>
            </a:r>
            <a:endParaRPr lang="en-US" b="0" dirty="0">
              <a:solidFill>
                <a:schemeClr val="bg2"/>
              </a:solidFill>
            </a:endParaRPr>
          </a:p>
          <a:p>
            <a:endParaRPr lang="en-US"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7</a:t>
            </a:fld>
            <a:endParaRPr lang="en-US" dirty="0"/>
          </a:p>
        </p:txBody>
      </p:sp>
    </p:spTree>
    <p:extLst>
      <p:ext uri="{BB962C8B-B14F-4D97-AF65-F5344CB8AC3E}">
        <p14:creationId xmlns:p14="http://schemas.microsoft.com/office/powerpoint/2010/main" val="178149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Bacteria Need to Grow: Food and Acid  </a:t>
            </a:r>
          </a:p>
        </p:txBody>
      </p:sp>
      <p:sp>
        <p:nvSpPr>
          <p:cNvPr id="3" name="Content Placeholder 2"/>
          <p:cNvSpPr>
            <a:spLocks noGrp="1"/>
          </p:cNvSpPr>
          <p:nvPr>
            <p:ph idx="1"/>
          </p:nvPr>
        </p:nvSpPr>
        <p:spPr>
          <a:xfrm>
            <a:off x="609600" y="1460500"/>
            <a:ext cx="11036300" cy="4648200"/>
          </a:xfrm>
        </p:spPr>
        <p:txBody>
          <a:bodyPr>
            <a:normAutofit fontScale="92500" lnSpcReduction="20000"/>
          </a:bodyPr>
          <a:lstStyle/>
          <a:p>
            <a:pPr algn="ctr">
              <a:lnSpc>
                <a:spcPct val="110000"/>
              </a:lnSpc>
              <a:spcBef>
                <a:spcPts val="1800"/>
              </a:spcBef>
            </a:pPr>
            <a:r>
              <a:rPr lang="en-US" sz="3500" dirty="0">
                <a:solidFill>
                  <a:schemeClr val="bg2"/>
                </a:solidFill>
              </a:rPr>
              <a:t>FA</a:t>
            </a:r>
            <a:r>
              <a:rPr lang="en-US" sz="3500" dirty="0"/>
              <a:t>T TOM </a:t>
            </a:r>
          </a:p>
          <a:p>
            <a:pPr>
              <a:lnSpc>
                <a:spcPct val="110000"/>
              </a:lnSpc>
              <a:spcBef>
                <a:spcPts val="1800"/>
              </a:spcBef>
            </a:pPr>
            <a:r>
              <a:rPr lang="en-US" sz="3000" u="sng" dirty="0"/>
              <a:t>Food</a:t>
            </a:r>
          </a:p>
          <a:p>
            <a:pPr>
              <a:lnSpc>
                <a:spcPct val="110000"/>
              </a:lnSpc>
              <a:spcBef>
                <a:spcPts val="1800"/>
              </a:spcBef>
            </a:pPr>
            <a:r>
              <a:rPr lang="en-US" sz="3000" b="0" dirty="0"/>
              <a:t>TCS food best supports the growth of bacteria better than other foods. </a:t>
            </a:r>
          </a:p>
          <a:p>
            <a:pPr>
              <a:lnSpc>
                <a:spcPct val="110000"/>
              </a:lnSpc>
              <a:spcBef>
                <a:spcPts val="1800"/>
              </a:spcBef>
            </a:pPr>
            <a:endParaRPr lang="en-US" sz="3000" u="sng" dirty="0"/>
          </a:p>
          <a:p>
            <a:pPr>
              <a:lnSpc>
                <a:spcPct val="110000"/>
              </a:lnSpc>
              <a:spcBef>
                <a:spcPts val="1800"/>
              </a:spcBef>
            </a:pPr>
            <a:r>
              <a:rPr lang="en-US" sz="3000" u="sng" dirty="0"/>
              <a:t>Acidity  </a:t>
            </a:r>
          </a:p>
          <a:p>
            <a:pPr>
              <a:lnSpc>
                <a:spcPct val="110000"/>
              </a:lnSpc>
              <a:spcBef>
                <a:spcPts val="1800"/>
              </a:spcBef>
            </a:pPr>
            <a:r>
              <a:rPr lang="en-US" sz="3000" b="0" dirty="0"/>
              <a:t>Bacteria grow best in food that contains little or no acid.</a:t>
            </a:r>
          </a:p>
          <a:p>
            <a:pPr marL="457200" indent="-457200">
              <a:lnSpc>
                <a:spcPct val="110000"/>
              </a:lnSpc>
              <a:spcBef>
                <a:spcPts val="1800"/>
              </a:spcBef>
              <a:buFont typeface="Arial" panose="020B0604020202020204" pitchFamily="34" charset="0"/>
              <a:buChar char="•"/>
            </a:pPr>
            <a:r>
              <a:rPr lang="en-US" sz="3000" b="0" dirty="0"/>
              <a:t>pH of 7.5 to 4.6 is ideal</a:t>
            </a:r>
          </a:p>
          <a:p>
            <a:pPr>
              <a:spcBef>
                <a:spcPts val="2400"/>
              </a:spcBef>
            </a:pPr>
            <a:endParaRPr lang="en-US" dirty="0"/>
          </a:p>
          <a:p>
            <a:pPr>
              <a:spcBef>
                <a:spcPts val="2400"/>
              </a:spcBef>
            </a:pPr>
            <a:endParaRPr lang="en-US" sz="2600" b="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8</a:t>
            </a:fld>
            <a:endParaRPr lang="en-US" dirty="0"/>
          </a:p>
        </p:txBody>
      </p:sp>
    </p:spTree>
    <p:extLst>
      <p:ext uri="{BB962C8B-B14F-4D97-AF65-F5344CB8AC3E}">
        <p14:creationId xmlns:p14="http://schemas.microsoft.com/office/powerpoint/2010/main" val="6649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Bacteria Need to Grow: Temperature and Time  </a:t>
            </a:r>
          </a:p>
        </p:txBody>
      </p:sp>
      <p:sp>
        <p:nvSpPr>
          <p:cNvPr id="3" name="Content Placeholder 2"/>
          <p:cNvSpPr>
            <a:spLocks noGrp="1"/>
          </p:cNvSpPr>
          <p:nvPr>
            <p:ph idx="1"/>
          </p:nvPr>
        </p:nvSpPr>
        <p:spPr>
          <a:xfrm>
            <a:off x="609600" y="1473200"/>
            <a:ext cx="10972800" cy="4432618"/>
          </a:xfrm>
        </p:spPr>
        <p:txBody>
          <a:bodyPr>
            <a:normAutofit/>
          </a:bodyPr>
          <a:lstStyle/>
          <a:p>
            <a:pPr algn="ctr">
              <a:spcBef>
                <a:spcPts val="1800"/>
              </a:spcBef>
            </a:pPr>
            <a:r>
              <a:rPr lang="en-US" sz="3200" dirty="0"/>
              <a:t>FA</a:t>
            </a:r>
            <a:r>
              <a:rPr lang="en-US" sz="3200" dirty="0">
                <a:solidFill>
                  <a:schemeClr val="bg2"/>
                </a:solidFill>
              </a:rPr>
              <a:t>T</a:t>
            </a:r>
            <a:r>
              <a:rPr lang="en-US" sz="3200" dirty="0"/>
              <a:t> </a:t>
            </a:r>
            <a:r>
              <a:rPr lang="en-US" sz="3200" dirty="0">
                <a:solidFill>
                  <a:schemeClr val="bg2"/>
                </a:solidFill>
              </a:rPr>
              <a:t>T</a:t>
            </a:r>
            <a:r>
              <a:rPr lang="en-US" sz="3200" dirty="0"/>
              <a:t>OM </a:t>
            </a:r>
            <a:endParaRPr lang="en-US" sz="3200" u="sng" dirty="0"/>
          </a:p>
          <a:p>
            <a:pPr>
              <a:spcBef>
                <a:spcPts val="1800"/>
              </a:spcBef>
            </a:pPr>
            <a:r>
              <a:rPr lang="en-US" u="sng" dirty="0"/>
              <a:t>Temperature</a:t>
            </a:r>
            <a:r>
              <a:rPr lang="en-US" b="0" u="sng" dirty="0"/>
              <a:t> </a:t>
            </a:r>
          </a:p>
          <a:p>
            <a:pPr marL="457200" indent="-457200">
              <a:spcBef>
                <a:spcPts val="1800"/>
              </a:spcBef>
              <a:buFont typeface="Arial" panose="020B0604020202020204" pitchFamily="34" charset="0"/>
              <a:buChar char="•"/>
            </a:pPr>
            <a:r>
              <a:rPr lang="en-US" sz="2600" b="0" dirty="0"/>
              <a:t>Bacteria grow rapidly in the </a:t>
            </a:r>
            <a:r>
              <a:rPr lang="en-US" sz="2600" b="0" dirty="0">
                <a:solidFill>
                  <a:schemeClr val="bg2"/>
                </a:solidFill>
              </a:rPr>
              <a:t>temperature danger zone </a:t>
            </a:r>
            <a:r>
              <a:rPr lang="en-US" sz="2600" b="0" dirty="0"/>
              <a:t>between 41°F and 135°F (5°C and 57°C).</a:t>
            </a:r>
          </a:p>
          <a:p>
            <a:pPr marL="457200" indent="-457200">
              <a:spcBef>
                <a:spcPts val="1800"/>
              </a:spcBef>
              <a:buFont typeface="Arial" panose="020B0604020202020204" pitchFamily="34" charset="0"/>
              <a:buChar char="•"/>
            </a:pPr>
            <a:r>
              <a:rPr lang="en-US" sz="2600" b="0" dirty="0"/>
              <a:t>Bacteria grow even more rapidly from 70˚F to 125˚F (21˚C to 52˚C).</a:t>
            </a:r>
            <a:endParaRPr lang="en-US" sz="2600" b="0" u="sng" dirty="0"/>
          </a:p>
          <a:p>
            <a:pPr>
              <a:spcBef>
                <a:spcPts val="1800"/>
              </a:spcBef>
            </a:pPr>
            <a:r>
              <a:rPr lang="en-US" u="sng" dirty="0"/>
              <a:t>Time </a:t>
            </a:r>
          </a:p>
          <a:p>
            <a:pPr>
              <a:spcBef>
                <a:spcPts val="1800"/>
              </a:spcBef>
            </a:pPr>
            <a:r>
              <a:rPr lang="en-US" sz="2600" b="0" dirty="0"/>
              <a:t>The longer bacteria spend in the temperature danger zone, the more time they have to grow to unsafe levels.</a:t>
            </a:r>
          </a:p>
          <a:p>
            <a:pPr>
              <a:spcBef>
                <a:spcPts val="2400"/>
              </a:spcBef>
            </a:pPr>
            <a:endParaRPr lang="en-US" dirty="0"/>
          </a:p>
          <a:p>
            <a:pPr>
              <a:spcBef>
                <a:spcPts val="2400"/>
              </a:spcBef>
            </a:pPr>
            <a:endParaRPr lang="en-US" sz="2600" b="0" dirty="0"/>
          </a:p>
        </p:txBody>
      </p:sp>
      <p:sp>
        <p:nvSpPr>
          <p:cNvPr id="5" name="Slide Number Placeholder 4"/>
          <p:cNvSpPr>
            <a:spLocks noGrp="1"/>
          </p:cNvSpPr>
          <p:nvPr>
            <p:ph type="sldNum" sz="quarter" idx="4"/>
          </p:nvPr>
        </p:nvSpPr>
        <p:spPr/>
        <p:txBody>
          <a:bodyPr/>
          <a:lstStyle/>
          <a:p>
            <a:fld id="{BF568A59-ACA4-4C70-9252-AAB755DA2F6B}" type="slidenum">
              <a:rPr lang="en-US" smtClean="0"/>
              <a:pPr/>
              <a:t>9</a:t>
            </a:fld>
            <a:endParaRPr lang="en-US" dirty="0"/>
          </a:p>
        </p:txBody>
      </p:sp>
    </p:spTree>
    <p:extLst>
      <p:ext uri="{BB962C8B-B14F-4D97-AF65-F5344CB8AC3E}">
        <p14:creationId xmlns:p14="http://schemas.microsoft.com/office/powerpoint/2010/main" val="491869814"/>
      </p:ext>
    </p:extLst>
  </p:cSld>
  <p:clrMapOvr>
    <a:masterClrMapping/>
  </p:clrMapOvr>
</p:sld>
</file>

<file path=ppt/theme/theme1.xml><?xml version="1.0" encoding="utf-8"?>
<a:theme xmlns:a="http://schemas.openxmlformats.org/drawingml/2006/main" name="Office Theme">
  <a:themeElements>
    <a:clrScheme name="Coursebook_8E">
      <a:dk1>
        <a:sysClr val="windowText" lastClr="000000"/>
      </a:dk1>
      <a:lt1>
        <a:sysClr val="window" lastClr="FFFFFF"/>
      </a:lt1>
      <a:dk2>
        <a:srgbClr val="172745"/>
      </a:dk2>
      <a:lt2>
        <a:srgbClr val="DF9C35"/>
      </a:lt2>
      <a:accent1>
        <a:srgbClr val="562714"/>
      </a:accent1>
      <a:accent2>
        <a:srgbClr val="B8CBD5"/>
      </a:accent2>
      <a:accent3>
        <a:srgbClr val="EEF1F3"/>
      </a:accent3>
      <a:accent4>
        <a:srgbClr val="C9242D"/>
      </a:accent4>
      <a:accent5>
        <a:srgbClr val="2C9145"/>
      </a:accent5>
      <a:accent6>
        <a:srgbClr val="FFFF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ursebook_8E-TEMPLATE.potx" id="{FBCFE6BD-3E01-40BA-B4DB-1B6F1BA2244B}" vid="{635EFAEE-ADD9-479F-BC3C-10D3218722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12DEA1C17752478522051EA6E9901B" ma:contentTypeVersion="14" ma:contentTypeDescription="Create a new document." ma:contentTypeScope="" ma:versionID="cb02669280dc105c5501a4d9b55ea68b">
  <xsd:schema xmlns:xsd="http://www.w3.org/2001/XMLSchema" xmlns:xs="http://www.w3.org/2001/XMLSchema" xmlns:p="http://schemas.microsoft.com/office/2006/metadata/properties" xmlns:ns2="f94cd8c1-9eae-40b3-ad76-514c920d55f5" xmlns:ns3="025a8e30-16c8-46cc-8130-1c05399c7bac" targetNamespace="http://schemas.microsoft.com/office/2006/metadata/properties" ma:root="true" ma:fieldsID="039737640880ee8d8b5bcbc7f41505ce" ns2:_="" ns3:_="">
    <xsd:import namespace="f94cd8c1-9eae-40b3-ad76-514c920d55f5"/>
    <xsd:import namespace="025a8e30-16c8-46cc-8130-1c05399c7ba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cd8c1-9eae-40b3-ad76-514c920d55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67d2126-ad8a-4aba-bcf2-6f3dd268e3b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a8e30-16c8-46cc-8130-1c05399c7ba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a04da6e-2883-446e-9370-7a13f833bee3}" ma:internalName="TaxCatchAll" ma:showField="CatchAllData" ma:web="025a8e30-16c8-46cc-8130-1c05399c7b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5a8e30-16c8-46cc-8130-1c05399c7bac" xsi:nil="true"/>
    <lcf76f155ced4ddcb4097134ff3c332f xmlns="f94cd8c1-9eae-40b3-ad76-514c920d55f5">
      <Terms xmlns="http://schemas.microsoft.com/office/infopath/2007/PartnerControls"/>
    </lcf76f155ced4ddcb4097134ff3c332f>
    <MediaLengthInSeconds xmlns="f94cd8c1-9eae-40b3-ad76-514c920d55f5" xsi:nil="true"/>
    <SharedWithUsers xmlns="025a8e30-16c8-46cc-8130-1c05399c7bac">
      <UserInfo>
        <DisplayName/>
        <AccountId xsi:nil="true"/>
        <AccountType/>
      </UserInfo>
    </SharedWithUsers>
  </documentManagement>
</p:properties>
</file>

<file path=customXml/itemProps1.xml><?xml version="1.0" encoding="utf-8"?>
<ds:datastoreItem xmlns:ds="http://schemas.openxmlformats.org/officeDocument/2006/customXml" ds:itemID="{A1776B3E-1599-4191-A14C-3D10A6A02D9E}"/>
</file>

<file path=customXml/itemProps2.xml><?xml version="1.0" encoding="utf-8"?>
<ds:datastoreItem xmlns:ds="http://schemas.openxmlformats.org/officeDocument/2006/customXml" ds:itemID="{9A9C00A1-CC7E-4BED-88A5-6119C6F36455}">
  <ds:schemaRefs>
    <ds:schemaRef ds:uri="http://schemas.microsoft.com/sharepoint/v3/contenttype/forms"/>
  </ds:schemaRefs>
</ds:datastoreItem>
</file>

<file path=customXml/itemProps3.xml><?xml version="1.0" encoding="utf-8"?>
<ds:datastoreItem xmlns:ds="http://schemas.openxmlformats.org/officeDocument/2006/customXml" ds:itemID="{AECE456B-60B3-4065-8B18-701303040695}">
  <ds:schemaRefs>
    <ds:schemaRef ds:uri="http://purl.org/dc/elements/1.1/"/>
    <ds:schemaRef ds:uri="http://www.w3.org/XML/1998/namespace"/>
    <ds:schemaRef ds:uri="670ae7cf-2779-4335-b55d-ddf3266fd9bb"/>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d9905d2b-a45b-4f19-8572-4568a650575a"/>
  </ds:schemaRefs>
</ds:datastoreItem>
</file>

<file path=docProps/app.xml><?xml version="1.0" encoding="utf-8"?>
<Properties xmlns="http://schemas.openxmlformats.org/officeDocument/2006/extended-properties" xmlns:vt="http://schemas.openxmlformats.org/officeDocument/2006/docPropsVTypes">
  <Template>Coursebook_8E-Ch02_Powerpoint (1)</Template>
  <TotalTime>321</TotalTime>
  <Words>2341</Words>
  <Application>Microsoft Office PowerPoint</Application>
  <PresentationFormat>Widescreen</PresentationFormat>
  <Paragraphs>394</Paragraphs>
  <Slides>30</Slides>
  <Notes>28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2</vt:lpstr>
      <vt:lpstr>Learning Objectives </vt:lpstr>
      <vt:lpstr>2.1 Pathogens </vt:lpstr>
      <vt:lpstr>How Contamination Happens </vt:lpstr>
      <vt:lpstr>Symptoms of a Foodborne Illness </vt:lpstr>
      <vt:lpstr>The “Big Six” Pathogens </vt:lpstr>
      <vt:lpstr>2.2 Bacteria </vt:lpstr>
      <vt:lpstr>What Bacteria Need to Grow: Food and Acid  </vt:lpstr>
      <vt:lpstr>What Bacteria Need to Grow: Temperature and Time  </vt:lpstr>
      <vt:lpstr>What Bacteria Need to Grow: Oxygen and Moisture  </vt:lpstr>
      <vt:lpstr>Controlling FAT TOM Conditions </vt:lpstr>
      <vt:lpstr> Bacterial Growth </vt:lpstr>
      <vt:lpstr>Major Foodborne Bacteria #1 </vt:lpstr>
      <vt:lpstr>Major Foodborne Bacteria #1 Continued </vt:lpstr>
      <vt:lpstr>Major Foodborne Bacteria #2  </vt:lpstr>
      <vt:lpstr>Major Foodborne Bacteria #2 Continued </vt:lpstr>
      <vt:lpstr>Major Foodborne Bacteria #3</vt:lpstr>
      <vt:lpstr>Major Foodborne Bacteria #3 Continued </vt:lpstr>
      <vt:lpstr>Major Foodborne Bacteria #4</vt:lpstr>
      <vt:lpstr>Major Foodborne Bacteria #4 Continued</vt:lpstr>
      <vt:lpstr>2.3 General Information about Viruses </vt:lpstr>
      <vt:lpstr>General Information about Viruses</vt:lpstr>
      <vt:lpstr>Major Foodborne Viruses  #1</vt:lpstr>
      <vt:lpstr>Major Foodborne Viruses #1 Continued </vt:lpstr>
      <vt:lpstr>Major Foodborne Viruses #2 </vt:lpstr>
      <vt:lpstr>Major Foodborne Viruses #2 Continued </vt:lpstr>
      <vt:lpstr>2.4 General Information about Parasites</vt:lpstr>
      <vt:lpstr>2.5 General Information about Fungi</vt:lpstr>
      <vt:lpstr>2.6 Biological Toxins </vt:lpstr>
      <vt:lpstr>Discussion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Alyssa Beer</dc:creator>
  <cp:lastModifiedBy>Julia Norma McKenna</cp:lastModifiedBy>
  <cp:revision>16</cp:revision>
  <dcterms:created xsi:type="dcterms:W3CDTF">2022-01-13T19:40:15Z</dcterms:created>
  <dcterms:modified xsi:type="dcterms:W3CDTF">2022-02-25T20:56:17Z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0x0101000912DEA1C17752478522051EA6E9901B</vt:lpwstr>
  </property>
  <property fmtid="{D5CDD505-2E9C-101B-9397-08002B2CF9AE}" pid="3" name="xd_ProgID">
    <vt:lpwstr/>
  </property>
  <property fmtid="{D5CDD505-2E9C-101B-9397-08002B2CF9AE}" pid="4" name="MediaServiceImageTags">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Order">
    <vt:r8>603600</vt:r8>
  </property>
</Properties>
</file>