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9" r:id="rId5"/>
    <p:sldId id="270" r:id="rId6"/>
    <p:sldId id="259" r:id="rId7"/>
    <p:sldId id="273" r:id="rId8"/>
    <p:sldId id="274" r:id="rId9"/>
    <p:sldId id="275" r:id="rId10"/>
    <p:sldId id="298" r:id="rId11"/>
    <p:sldId id="299" r:id="rId12"/>
    <p:sldId id="300" r:id="rId13"/>
    <p:sldId id="258" r:id="rId14"/>
    <p:sldId id="287" r:id="rId15"/>
    <p:sldId id="263" r:id="rId16"/>
    <p:sldId id="282" r:id="rId17"/>
    <p:sldId id="284" r:id="rId18"/>
    <p:sldId id="301" r:id="rId19"/>
    <p:sldId id="293" r:id="rId20"/>
    <p:sldId id="27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15B10B-1F37-0A1F-E356-CB6921CD7BE3}" name="Carly Cowan" initials="CC" userId="S::ccowan@restaurant.org::31b37874-57cd-4ef6-864a-b98226ec5d64" providerId="AD"/>
  <p188:author id="{8194B40F-3A77-BE79-CDB9-EF127E4C0F66}" name="Alyssa Beer" initials="AB" userId="S::abeer@restaurant.org::70d1b027-2e30-4425-a264-75cdd89f79d9" providerId="AD"/>
  <p188:author id="{6CEA197D-5F55-DAB9-3C60-D0DBA58654F0}" name="marla" initials="ma" userId="S::marla_marlamckenna.com#ext#@nra.onmicrosoft.com::88e1024c-90b5-429c-b8cd-f0ca191ff401" providerId="AD"/>
  <p188:author id="{F51019E4-1678-D151-20AD-C9A3492C1DF1}" name="Julia Norma McKenna" initials="JNM" userId="S::mckenna9@uwm.edu::44715e86-cb5a-45b2-9cd7-b549a0dab8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67BC0-407A-4454-8FF7-D851BC7D755E}" v="1" dt="2023-07-07T15:03:35.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0"/>
    <p:restoredTop sz="81192" autoAdjust="0"/>
  </p:normalViewPr>
  <p:slideViewPr>
    <p:cSldViewPr snapToGrid="0">
      <p:cViewPr varScale="1">
        <p:scale>
          <a:sx n="75" d="100"/>
          <a:sy n="75" d="100"/>
        </p:scale>
        <p:origin x="58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a:t>
            </a:fld>
            <a:endParaRPr lang="en-US"/>
          </a:p>
        </p:txBody>
      </p:sp>
    </p:spTree>
    <p:extLst>
      <p:ext uri="{BB962C8B-B14F-4D97-AF65-F5344CB8AC3E}">
        <p14:creationId xmlns:p14="http://schemas.microsoft.com/office/powerpoint/2010/main" val="97340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solidFill>
                  <a:srgbClr val="000000"/>
                </a:solidFill>
                <a:effectLst/>
                <a:latin typeface="Calibri" panose="020F0502020204030204" pitchFamily="34" charset="0"/>
              </a:rPr>
              <a:t>Instructor Notes</a:t>
            </a:r>
            <a:endParaRPr lang="en-US" sz="1800">
              <a:solidFill>
                <a:srgbClr val="000000"/>
              </a:solidFill>
              <a:effectLst/>
              <a:latin typeface="Calibri" panose="020F0502020204030204" pitchFamily="34" charset="0"/>
            </a:endParaRPr>
          </a:p>
          <a:p>
            <a:pPr marL="0" marR="0">
              <a:spcBef>
                <a:spcPts val="0"/>
              </a:spcBef>
              <a:spcAft>
                <a:spcPts val="0"/>
              </a:spcAft>
            </a:pPr>
            <a:r>
              <a:rPr lang="en-US" sz="1800">
                <a:solidFill>
                  <a:srgbClr val="000000"/>
                </a:solidFill>
                <a:effectLst/>
                <a:latin typeface="Calibri" panose="020F0502020204030204" pitchFamily="34" charset="0"/>
              </a:rPr>
              <a:t>*This slide contains Core Food Safety content. </a:t>
            </a:r>
          </a:p>
          <a:p>
            <a:endParaRPr lang="en-US"/>
          </a:p>
        </p:txBody>
      </p:sp>
      <p:sp>
        <p:nvSpPr>
          <p:cNvPr id="4" name="Slide Number Placeholder 3"/>
          <p:cNvSpPr>
            <a:spLocks noGrp="1"/>
          </p:cNvSpPr>
          <p:nvPr>
            <p:ph type="sldNum" sz="quarter" idx="5"/>
          </p:nvPr>
        </p:nvSpPr>
        <p:spPr/>
        <p:txBody>
          <a:bodyPr/>
          <a:lstStyle/>
          <a:p>
            <a:fld id="{BC429607-C4A6-4C2D-8D0F-A21533BAE4D7}" type="slidenum">
              <a:rPr lang="en-US" smtClean="0"/>
              <a:t>10</a:t>
            </a:fld>
            <a:endParaRPr lang="en-US"/>
          </a:p>
        </p:txBody>
      </p:sp>
    </p:spTree>
    <p:extLst>
      <p:ext uri="{BB962C8B-B14F-4D97-AF65-F5344CB8AC3E}">
        <p14:creationId xmlns:p14="http://schemas.microsoft.com/office/powerpoint/2010/main" val="313642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429607-C4A6-4C2D-8D0F-A21533BAE4D7}" type="slidenum">
              <a:rPr lang="en-US" smtClean="0"/>
              <a:t>11</a:t>
            </a:fld>
            <a:endParaRPr lang="en-US"/>
          </a:p>
        </p:txBody>
      </p:sp>
    </p:spTree>
    <p:extLst>
      <p:ext uri="{BB962C8B-B14F-4D97-AF65-F5344CB8AC3E}">
        <p14:creationId xmlns:p14="http://schemas.microsoft.com/office/powerpoint/2010/main" val="177183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a:p>
        </p:txBody>
      </p:sp>
    </p:spTree>
    <p:extLst>
      <p:ext uri="{BB962C8B-B14F-4D97-AF65-F5344CB8AC3E}">
        <p14:creationId xmlns:p14="http://schemas.microsoft.com/office/powerpoint/2010/main" val="63460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pPr marL="0" marR="0">
              <a:spcBef>
                <a:spcPts val="0"/>
              </a:spcBef>
              <a:spcAft>
                <a:spcPts val="0"/>
              </a:spcAft>
            </a:pPr>
            <a:r>
              <a:rPr lang="en-US" sz="1800" b="1" dirty="0">
                <a:solidFill>
                  <a:srgbClr val="000000"/>
                </a:solidFill>
                <a:effectLst/>
                <a:latin typeface="Calibri" panose="020F0502020204030204" pitchFamily="34" charset="0"/>
              </a:rPr>
              <a:t>Activity: </a:t>
            </a:r>
            <a:r>
              <a:rPr lang="en-US" sz="1800" dirty="0">
                <a:solidFill>
                  <a:srgbClr val="000000"/>
                </a:solidFill>
                <a:effectLst/>
                <a:latin typeface="Calibri" panose="020F0502020204030204" pitchFamily="34" charset="0"/>
              </a:rPr>
              <a:t>Imagining Risks </a:t>
            </a:r>
          </a:p>
          <a:p>
            <a:r>
              <a:rPr lang="en-US" b="1" i="0" dirty="0">
                <a:effectLst/>
                <a:latin typeface="Arial" panose="020B0604020202020204" pitchFamily="34" charset="0"/>
              </a:rPr>
              <a:t>Knowledge Check</a:t>
            </a:r>
          </a:p>
          <a:p>
            <a:pPr marL="228600" indent="-228600">
              <a:buAutoNum type="arabicPeriod"/>
            </a:pPr>
            <a:r>
              <a:rPr lang="en-US" b="0" i="0" dirty="0">
                <a:effectLst/>
                <a:latin typeface="Arial" panose="020B0604020202020204" pitchFamily="34" charset="0"/>
              </a:rPr>
              <a:t>What are the five most common risk factors for food safety?</a:t>
            </a:r>
          </a:p>
          <a:p>
            <a:pPr marL="228600" indent="-228600">
              <a:buAutoNum type="arabicPeriod"/>
            </a:pPr>
            <a:r>
              <a:rPr lang="en-US" b="0" i="0" dirty="0">
                <a:effectLst/>
                <a:latin typeface="Arial" panose="020B0604020202020204" pitchFamily="34" charset="0"/>
              </a:rPr>
              <a:t>List at least six TCS foods.</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13</a:t>
            </a:fld>
            <a:endParaRPr lang="en-US"/>
          </a:p>
        </p:txBody>
      </p:sp>
    </p:spTree>
    <p:extLst>
      <p:ext uri="{BB962C8B-B14F-4D97-AF65-F5344CB8AC3E}">
        <p14:creationId xmlns:p14="http://schemas.microsoft.com/office/powerpoint/2010/main" val="311746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BC429607-C4A6-4C2D-8D0F-A21533BAE4D7}" type="slidenum">
              <a:rPr lang="en-US" smtClean="0"/>
              <a:t>14</a:t>
            </a:fld>
            <a:endParaRPr lang="en-US"/>
          </a:p>
        </p:txBody>
      </p:sp>
    </p:spTree>
    <p:extLst>
      <p:ext uri="{BB962C8B-B14F-4D97-AF65-F5344CB8AC3E}">
        <p14:creationId xmlns:p14="http://schemas.microsoft.com/office/powerpoint/2010/main" val="1158504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Knowledge Check</a:t>
            </a:r>
          </a:p>
          <a:p>
            <a:pPr marL="228600" indent="-228600">
              <a:buAutoNum type="arabicPeriod"/>
            </a:pPr>
            <a:r>
              <a:rPr lang="en-US" b="0" i="0" dirty="0">
                <a:effectLst/>
                <a:latin typeface="Arial" panose="020B0604020202020204" pitchFamily="34" charset="0"/>
              </a:rPr>
              <a:t>Which factors determine whether a certified food protection manager must be onsite at all times?</a:t>
            </a:r>
          </a:p>
          <a:p>
            <a:pPr marL="228600" indent="-228600">
              <a:buAutoNum type="arabicPeriod"/>
            </a:pPr>
            <a:r>
              <a:rPr lang="en-US" b="0" i="0" dirty="0">
                <a:effectLst/>
                <a:latin typeface="Arial" panose="020B0604020202020204" pitchFamily="34" charset="0"/>
              </a:rPr>
              <a:t>Name at least five food safety standards that the person in charge must ensure in the operation.</a:t>
            </a:r>
            <a:endParaRPr lang="en-US" b="1" dirty="0"/>
          </a:p>
        </p:txBody>
      </p:sp>
      <p:sp>
        <p:nvSpPr>
          <p:cNvPr id="4" name="Slide Number Placeholder 3"/>
          <p:cNvSpPr>
            <a:spLocks noGrp="1"/>
          </p:cNvSpPr>
          <p:nvPr>
            <p:ph type="sldNum" sz="quarter" idx="5"/>
          </p:nvPr>
        </p:nvSpPr>
        <p:spPr/>
        <p:txBody>
          <a:bodyPr/>
          <a:lstStyle/>
          <a:p>
            <a:fld id="{BC429607-C4A6-4C2D-8D0F-A21533BAE4D7}" type="slidenum">
              <a:rPr lang="en-US" smtClean="0"/>
              <a:t>16</a:t>
            </a:fld>
            <a:endParaRPr lang="en-US"/>
          </a:p>
        </p:txBody>
      </p:sp>
    </p:spTree>
    <p:extLst>
      <p:ext uri="{BB962C8B-B14F-4D97-AF65-F5344CB8AC3E}">
        <p14:creationId xmlns:p14="http://schemas.microsoft.com/office/powerpoint/2010/main" val="2880779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panose="020F0502020204030204" pitchFamily="34" charset="0"/>
              </a:rPr>
              <a:t>Answers</a:t>
            </a:r>
          </a:p>
          <a:p>
            <a:pPr algn="l" rtl="0" fontAlgn="base"/>
            <a:r>
              <a:rPr lang="en-US" sz="1800" b="1" i="0" dirty="0">
                <a:solidFill>
                  <a:srgbClr val="000000"/>
                </a:solidFill>
                <a:effectLst/>
                <a:latin typeface="Calibri" panose="020F0502020204030204" pitchFamily="34" charset="0"/>
              </a:rPr>
              <a:t>1. What are the potential costs associated with foodborne-illness outbreaks? </a:t>
            </a:r>
            <a:r>
              <a:rPr lang="en-US" sz="1800" b="1" i="0" dirty="0">
                <a:solidFill>
                  <a:srgbClr val="000000"/>
                </a:solidFill>
                <a:effectLst/>
                <a:latin typeface="WordVisiCarriageReturn_MSFontService"/>
              </a:rPr>
              <a:t> </a:t>
            </a:r>
            <a:endParaRPr lang="en-US"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*Loss of guests and sales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*Loss of reputation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*Negative media exposure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*Lawsuits and legal fees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*Increased insurance premiums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*Lowered staff morale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*Staff absenteeism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*Staff retraining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*Closure of the operation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*Human costs, such as lost work, medical costs, long-term disability, and death  </a:t>
            </a:r>
          </a:p>
          <a:p>
            <a:pPr algn="l" rtl="0" fontAlgn="base"/>
            <a:r>
              <a:rPr lang="en-US" sz="1800" b="1" i="0" dirty="0">
                <a:solidFill>
                  <a:srgbClr val="000000"/>
                </a:solidFill>
                <a:effectLst/>
                <a:latin typeface="Calibri" panose="020F0502020204030204" pitchFamily="34" charset="0"/>
              </a:rPr>
              <a:t>2. Why are the elderly at a higher risk for getting</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foodborne illnesses? </a:t>
            </a:r>
            <a:r>
              <a:rPr lang="en-US" sz="1800" b="1" i="0" dirty="0">
                <a:solidFill>
                  <a:srgbClr val="000000"/>
                </a:solidFill>
                <a:effectLst/>
                <a:latin typeface="WordVisiCarriageReturn_MSFontService"/>
              </a:rPr>
              <a:t> </a:t>
            </a:r>
            <a:endParaRPr lang="en-US"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As people age, there are changes in their organs. For example, stomach-acid production decreases as people get older. This allows more pathogens to enter the intestines. A change in the stomach and intestinal tract also allows the body to store food for longer periods. This gives toxins more time to form.  </a:t>
            </a:r>
          </a:p>
          <a:p>
            <a:pPr algn="l" rtl="0" fontAlgn="base"/>
            <a:r>
              <a:rPr lang="en-US" sz="1800" b="1" i="0" dirty="0">
                <a:solidFill>
                  <a:srgbClr val="000000"/>
                </a:solidFill>
                <a:effectLst/>
                <a:latin typeface="Calibri" panose="020F0502020204030204" pitchFamily="34" charset="0"/>
              </a:rPr>
              <a:t>3. What are the three major types of contaminants? </a:t>
            </a:r>
            <a:r>
              <a:rPr lang="en-US" sz="1800" b="1"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Calibri" panose="020F0502020204030204" pitchFamily="34" charset="0"/>
              </a:rPr>
              <a:t>The three major types of contaminants are biological, chemical, and physical. Biological contaminants include bacteria, viruses, parasites, and fungi. Chemical contaminants include foodservice chemicals such as cleaners, sanitizers, and polishes. Physical hazards include foreign objects such as metal shavings, staples, bandages, glass, and dirt. Naturally occurring objects, such as fish bones in fillets, are another example.  </a:t>
            </a:r>
            <a:endParaRPr lang="en-US" b="0" i="0" dirty="0">
              <a:solidFill>
                <a:srgbClr val="000000"/>
              </a:solidFill>
              <a:effectLst/>
              <a:latin typeface="Segoe UI" panose="020B0502040204020203" pitchFamily="34" charset="0"/>
            </a:endParaRPr>
          </a:p>
          <a:p>
            <a:pPr algn="l" rtl="0" fontAlgn="base"/>
            <a:r>
              <a:rPr lang="en-US" b="1" i="0" dirty="0">
                <a:solidFill>
                  <a:srgbClr val="000000"/>
                </a:solidFill>
                <a:effectLst/>
                <a:latin typeface="Segoe UI" panose="020B0502040204020203" pitchFamily="34" charset="0"/>
              </a:rPr>
              <a:t>4. </a:t>
            </a:r>
            <a:r>
              <a:rPr lang="en-US" sz="1800" b="1" i="0" dirty="0">
                <a:solidFill>
                  <a:srgbClr val="000000"/>
                </a:solidFill>
                <a:effectLst/>
                <a:latin typeface="Calibri" panose="020F0502020204030204" pitchFamily="34" charset="0"/>
              </a:rPr>
              <a:t>What are some common ways that time-temperature abuse can happen? </a:t>
            </a:r>
            <a:endParaRPr lang="en-US"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Food is not held or stored at correct temperatures,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Food is not cooked or reheated enough to kill pathogens.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Food is not cooled correctly. </a:t>
            </a:r>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17</a:t>
            </a:fld>
            <a:endParaRPr lang="en-US"/>
          </a:p>
        </p:txBody>
      </p:sp>
    </p:spTree>
    <p:extLst>
      <p:ext uri="{BB962C8B-B14F-4D97-AF65-F5344CB8AC3E}">
        <p14:creationId xmlns:p14="http://schemas.microsoft.com/office/powerpoint/2010/main" val="81512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r>
              <a:rPr lang="en-US" dirty="0"/>
              <a:t>Please review the </a:t>
            </a:r>
            <a:r>
              <a:rPr lang="en-US" i="1" dirty="0"/>
              <a:t>Coursebook Instructor Change Document </a:t>
            </a:r>
            <a:r>
              <a:rPr lang="en-US" dirty="0"/>
              <a:t>for important information on 2022 FDA Food Code changes related to this chapter. More information can be found at www.ServSafe.com/Academic</a:t>
            </a:r>
          </a:p>
        </p:txBody>
      </p:sp>
      <p:sp>
        <p:nvSpPr>
          <p:cNvPr id="4" name="Slide Number Placeholder 3"/>
          <p:cNvSpPr>
            <a:spLocks noGrp="1"/>
          </p:cNvSpPr>
          <p:nvPr>
            <p:ph type="sldNum" sz="quarter" idx="5"/>
          </p:nvPr>
        </p:nvSpPr>
        <p:spPr/>
        <p:txBody>
          <a:bodyPr/>
          <a:lstStyle/>
          <a:p>
            <a:fld id="{BC429607-C4A6-4C2D-8D0F-A21533BAE4D7}" type="slidenum">
              <a:rPr lang="en-US" smtClean="0"/>
              <a:t>2</a:t>
            </a:fld>
            <a:endParaRPr lang="en-US"/>
          </a:p>
        </p:txBody>
      </p:sp>
    </p:spTree>
    <p:extLst>
      <p:ext uri="{BB962C8B-B14F-4D97-AF65-F5344CB8AC3E}">
        <p14:creationId xmlns:p14="http://schemas.microsoft.com/office/powerpoint/2010/main" val="57797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p:txBody>
      </p:sp>
      <p:sp>
        <p:nvSpPr>
          <p:cNvPr id="4" name="Slide Number Placeholder 3"/>
          <p:cNvSpPr>
            <a:spLocks noGrp="1"/>
          </p:cNvSpPr>
          <p:nvPr>
            <p:ph type="sldNum" sz="quarter" idx="5"/>
          </p:nvPr>
        </p:nvSpPr>
        <p:spPr/>
        <p:txBody>
          <a:bodyPr/>
          <a:lstStyle/>
          <a:p>
            <a:fld id="{BC429607-C4A6-4C2D-8D0F-A21533BAE4D7}" type="slidenum">
              <a:rPr lang="en-US" smtClean="0"/>
              <a:t>3</a:t>
            </a:fld>
            <a:endParaRPr lang="en-US"/>
          </a:p>
        </p:txBody>
      </p:sp>
    </p:spTree>
    <p:extLst>
      <p:ext uri="{BB962C8B-B14F-4D97-AF65-F5344CB8AC3E}">
        <p14:creationId xmlns:p14="http://schemas.microsoft.com/office/powerpoint/2010/main" val="307186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solidFill>
                  <a:srgbClr val="000000"/>
                </a:solidFill>
                <a:effectLst/>
                <a:latin typeface="Calibri" panose="020F0502020204030204" pitchFamily="34" charset="0"/>
              </a:rPr>
              <a:t>Instructor Notes</a:t>
            </a:r>
            <a:endParaRPr lang="en-US" sz="1800">
              <a:solidFill>
                <a:srgbClr val="000000"/>
              </a:solidFill>
              <a:effectLst/>
              <a:latin typeface="Calibri" panose="020F0502020204030204" pitchFamily="34" charset="0"/>
            </a:endParaRPr>
          </a:p>
          <a:p>
            <a:pPr marL="0" marR="0">
              <a:spcBef>
                <a:spcPts val="0"/>
              </a:spcBef>
              <a:spcAft>
                <a:spcPts val="0"/>
              </a:spcAft>
            </a:pPr>
            <a:r>
              <a:rPr lang="en-US" sz="1800">
                <a:solidFill>
                  <a:srgbClr val="000000"/>
                </a:solidFill>
                <a:effectLst/>
                <a:latin typeface="Calibri" panose="020F0502020204030204" pitchFamily="34" charset="0"/>
              </a:rPr>
              <a:t>*This slide contains Core Food Safety content. </a:t>
            </a:r>
          </a:p>
          <a:p>
            <a:endParaRPr lang="en-US"/>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a:p>
        </p:txBody>
      </p:sp>
    </p:spTree>
    <p:extLst>
      <p:ext uri="{BB962C8B-B14F-4D97-AF65-F5344CB8AC3E}">
        <p14:creationId xmlns:p14="http://schemas.microsoft.com/office/powerpoint/2010/main" val="272049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solidFill>
                  <a:srgbClr val="000000"/>
                </a:solidFill>
                <a:effectLst/>
                <a:latin typeface="Calibri" panose="020F0502020204030204" pitchFamily="34" charset="0"/>
              </a:rPr>
              <a:t>Instructor Notes</a:t>
            </a:r>
            <a:endParaRPr lang="en-US" sz="1800">
              <a:solidFill>
                <a:srgbClr val="000000"/>
              </a:solidFill>
              <a:effectLst/>
              <a:latin typeface="Calibri" panose="020F0502020204030204" pitchFamily="34" charset="0"/>
            </a:endParaRPr>
          </a:p>
          <a:p>
            <a:pPr marL="0" marR="0">
              <a:spcBef>
                <a:spcPts val="0"/>
              </a:spcBef>
              <a:spcAft>
                <a:spcPts val="0"/>
              </a:spcAft>
            </a:pPr>
            <a:r>
              <a:rPr lang="en-US" sz="1800">
                <a:solidFill>
                  <a:srgbClr val="000000"/>
                </a:solidFill>
                <a:effectLst/>
                <a:latin typeface="Calibri" panose="020F0502020204030204" pitchFamily="34" charset="0"/>
              </a:rPr>
              <a:t>*This slide contains Core Food Safety content. </a:t>
            </a:r>
          </a:p>
          <a:p>
            <a:pPr marL="0" marR="0">
              <a:spcBef>
                <a:spcPts val="0"/>
              </a:spcBef>
              <a:spcAft>
                <a:spcPts val="0"/>
              </a:spcAft>
            </a:pPr>
            <a:r>
              <a:rPr lang="en-US" sz="2800" b="1" i="0">
                <a:effectLst/>
                <a:latin typeface="Arial" panose="020B0604020202020204" pitchFamily="34" charset="0"/>
              </a:rPr>
              <a:t>Knowledge Check</a:t>
            </a:r>
          </a:p>
          <a:p>
            <a:pPr marL="0" marR="0" indent="0">
              <a:spcBef>
                <a:spcPts val="0"/>
              </a:spcBef>
              <a:spcAft>
                <a:spcPts val="0"/>
              </a:spcAft>
              <a:buNone/>
            </a:pPr>
            <a:r>
              <a:rPr lang="en-US" sz="2800" b="0" i="0">
                <a:effectLst/>
                <a:latin typeface="Arial" panose="020B0604020202020204" pitchFamily="34" charset="0"/>
              </a:rPr>
              <a:t>1. What are some of the common challenges to food safety in a restaurant or foodservice operation?</a:t>
            </a:r>
          </a:p>
          <a:p>
            <a:pPr marL="0" marR="0" indent="0">
              <a:spcBef>
                <a:spcPts val="0"/>
              </a:spcBef>
              <a:spcAft>
                <a:spcPts val="0"/>
              </a:spcAft>
              <a:buNone/>
            </a:pPr>
            <a:r>
              <a:rPr lang="en-US" sz="2800" b="0" i="0">
                <a:effectLst/>
                <a:latin typeface="Arial" panose="020B0604020202020204" pitchFamily="34" charset="0"/>
              </a:rPr>
              <a:t>2. What is the definition of a foodborne illness?</a:t>
            </a:r>
            <a:endParaRPr lang="en-US" sz="180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C429607-C4A6-4C2D-8D0F-A21533BAE4D7}" type="slidenum">
              <a:rPr lang="en-US" smtClean="0"/>
              <a:t>5</a:t>
            </a:fld>
            <a:endParaRPr lang="en-US"/>
          </a:p>
        </p:txBody>
      </p:sp>
    </p:spTree>
    <p:extLst>
      <p:ext uri="{BB962C8B-B14F-4D97-AF65-F5344CB8AC3E}">
        <p14:creationId xmlns:p14="http://schemas.microsoft.com/office/powerpoint/2010/main" val="152538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solidFill>
                  <a:srgbClr val="000000"/>
                </a:solidFill>
                <a:effectLst/>
                <a:latin typeface="Calibri" panose="020F0502020204030204" pitchFamily="34" charset="0"/>
              </a:rPr>
              <a:t>Instructor Notes</a:t>
            </a:r>
            <a:endParaRPr lang="en-US" sz="1800">
              <a:solidFill>
                <a:srgbClr val="000000"/>
              </a:solidFill>
              <a:effectLst/>
              <a:latin typeface="Calibri" panose="020F0502020204030204" pitchFamily="34" charset="0"/>
            </a:endParaRPr>
          </a:p>
          <a:p>
            <a:pPr marL="0" marR="0">
              <a:spcBef>
                <a:spcPts val="0"/>
              </a:spcBef>
              <a:spcAft>
                <a:spcPts val="0"/>
              </a:spcAft>
            </a:pPr>
            <a:r>
              <a:rPr lang="en-US" sz="1800">
                <a:solidFill>
                  <a:srgbClr val="000000"/>
                </a:solidFill>
                <a:effectLst/>
                <a:latin typeface="Calibri" panose="020F0502020204030204" pitchFamily="34" charset="0"/>
              </a:rPr>
              <a:t>*This slide contains Core Food Safety content. </a:t>
            </a:r>
          </a:p>
          <a:p>
            <a:endParaRPr lang="en-US" b="1"/>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a:p>
        </p:txBody>
      </p:sp>
    </p:spTree>
    <p:extLst>
      <p:ext uri="{BB962C8B-B14F-4D97-AF65-F5344CB8AC3E}">
        <p14:creationId xmlns:p14="http://schemas.microsoft.com/office/powerpoint/2010/main" val="206675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Purchasing food from unsafe sources will be addressed in a later chapter. </a:t>
            </a:r>
          </a:p>
        </p:txBody>
      </p:sp>
      <p:sp>
        <p:nvSpPr>
          <p:cNvPr id="4" name="Slide Number Placeholder 3"/>
          <p:cNvSpPr>
            <a:spLocks noGrp="1"/>
          </p:cNvSpPr>
          <p:nvPr>
            <p:ph type="sldNum" sz="quarter" idx="5"/>
          </p:nvPr>
        </p:nvSpPr>
        <p:spPr/>
        <p:txBody>
          <a:bodyPr/>
          <a:lstStyle/>
          <a:p>
            <a:fld id="{BC429607-C4A6-4C2D-8D0F-A21533BAE4D7}" type="slidenum">
              <a:rPr lang="en-US" smtClean="0"/>
              <a:t>7</a:t>
            </a:fld>
            <a:endParaRPr lang="en-US"/>
          </a:p>
        </p:txBody>
      </p:sp>
    </p:spTree>
    <p:extLst>
      <p:ext uri="{BB962C8B-B14F-4D97-AF65-F5344CB8AC3E}">
        <p14:creationId xmlns:p14="http://schemas.microsoft.com/office/powerpoint/2010/main" val="22023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solidFill>
                  <a:srgbClr val="000000"/>
                </a:solidFill>
                <a:effectLst/>
                <a:latin typeface="Calibri" panose="020F0502020204030204" pitchFamily="34" charset="0"/>
              </a:rPr>
              <a:t>Instructor Notes</a:t>
            </a:r>
            <a:endParaRPr lang="en-US" sz="1800">
              <a:solidFill>
                <a:srgbClr val="000000"/>
              </a:solidFill>
              <a:effectLst/>
              <a:latin typeface="Calibri" panose="020F0502020204030204" pitchFamily="34" charset="0"/>
            </a:endParaRPr>
          </a:p>
          <a:p>
            <a:pPr marL="0" marR="0">
              <a:spcBef>
                <a:spcPts val="0"/>
              </a:spcBef>
              <a:spcAft>
                <a:spcPts val="0"/>
              </a:spcAft>
            </a:pPr>
            <a:r>
              <a:rPr lang="en-US" sz="1800">
                <a:solidFill>
                  <a:srgbClr val="000000"/>
                </a:solidFill>
                <a:effectLst/>
                <a:latin typeface="Calibri" panose="020F0502020204030204" pitchFamily="34" charset="0"/>
              </a:rPr>
              <a:t>*This slide contains Core Food Safety content. </a:t>
            </a:r>
          </a:p>
          <a:p>
            <a:endParaRPr lang="en-US"/>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a:p>
        </p:txBody>
      </p:sp>
    </p:spTree>
    <p:extLst>
      <p:ext uri="{BB962C8B-B14F-4D97-AF65-F5344CB8AC3E}">
        <p14:creationId xmlns:p14="http://schemas.microsoft.com/office/powerpoint/2010/main" val="141992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solidFill>
                  <a:srgbClr val="000000"/>
                </a:solidFill>
                <a:effectLst/>
                <a:latin typeface="Calibri" panose="020F0502020204030204" pitchFamily="34" charset="0"/>
              </a:rPr>
              <a:t>Instructor Notes</a:t>
            </a:r>
            <a:endParaRPr lang="en-US" sz="1800">
              <a:solidFill>
                <a:srgbClr val="000000"/>
              </a:solidFill>
              <a:effectLst/>
              <a:latin typeface="Calibri" panose="020F0502020204030204" pitchFamily="34" charset="0"/>
            </a:endParaRPr>
          </a:p>
          <a:p>
            <a:pPr marL="0" marR="0">
              <a:spcBef>
                <a:spcPts val="0"/>
              </a:spcBef>
              <a:spcAft>
                <a:spcPts val="0"/>
              </a:spcAft>
            </a:pPr>
            <a:r>
              <a:rPr lang="en-US" sz="1800">
                <a:solidFill>
                  <a:srgbClr val="000000"/>
                </a:solidFill>
                <a:effectLst/>
                <a:latin typeface="Calibri" panose="020F0502020204030204" pitchFamily="34" charset="0"/>
              </a:rPr>
              <a:t>*This slide contains Core Food Safety content. </a:t>
            </a:r>
          </a:p>
          <a:p>
            <a:endParaRPr lang="en-US"/>
          </a:p>
        </p:txBody>
      </p:sp>
      <p:sp>
        <p:nvSpPr>
          <p:cNvPr id="4" name="Slide Number Placeholder 3"/>
          <p:cNvSpPr>
            <a:spLocks noGrp="1"/>
          </p:cNvSpPr>
          <p:nvPr>
            <p:ph type="sldNum" sz="quarter" idx="5"/>
          </p:nvPr>
        </p:nvSpPr>
        <p:spPr/>
        <p:txBody>
          <a:bodyPr/>
          <a:lstStyle/>
          <a:p>
            <a:fld id="{BC429607-C4A6-4C2D-8D0F-A21533BAE4D7}" type="slidenum">
              <a:rPr lang="en-US" smtClean="0"/>
              <a:t>9</a:t>
            </a:fld>
            <a:endParaRPr lang="en-US"/>
          </a:p>
        </p:txBody>
      </p:sp>
    </p:spTree>
    <p:extLst>
      <p:ext uri="{BB962C8B-B14F-4D97-AF65-F5344CB8AC3E}">
        <p14:creationId xmlns:p14="http://schemas.microsoft.com/office/powerpoint/2010/main" val="3812375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err="1"/>
              <a:t>Ch</a:t>
            </a:r>
            <a:r>
              <a:rPr lang="en-US"/>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461665"/>
          </a:xfrm>
          <a:prstGeom prst="rect">
            <a:avLst/>
          </a:prstGeom>
        </p:spPr>
        <p:txBody>
          <a:bodyPr wrap="square" lIns="182880" rIns="182880">
            <a:spAutoFit/>
          </a:bodyPr>
          <a:lstStyle/>
          <a:p>
            <a:r>
              <a:rPr lang="en-US" sz="600" dirty="0"/>
              <a:t>©1986–2023 National Restaurant Association Educational Foundation (NRAEF). All rights reserved.</a:t>
            </a:r>
          </a:p>
          <a:p>
            <a:r>
              <a:rPr lang="en-US" sz="600" dirty="0"/>
              <a:t>The </a:t>
            </a:r>
            <a:r>
              <a:rPr lang="en-US" sz="600" dirty="0" err="1"/>
              <a:t>ServSafe</a:t>
            </a:r>
            <a:r>
              <a:rPr lang="en-US" sz="600" dirty="0"/>
              <a:t>®, NRAEF, National Restaurant Association and National Restaurant Association Solutions, LLC (Solutions) names and logos are registered trademarks used under license by Solutions and may not be otherwise used without the explicit written permission of the owner of each mark.</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a:solidFill>
                  <a:schemeClr val="bg1"/>
                </a:solidFill>
                <a:latin typeface="+mj-lt"/>
              </a:rPr>
              <a:t>SERVSAFE</a:t>
            </a:r>
            <a:r>
              <a:rPr lang="en-US" sz="2600" b="1" spc="-50" baseline="0">
                <a:solidFill>
                  <a:schemeClr val="bg2"/>
                </a:solidFill>
                <a:latin typeface="+mj-lt"/>
              </a:rPr>
              <a:t> COURSEBOOK</a:t>
            </a:r>
          </a:p>
          <a:p>
            <a:pPr algn="r"/>
            <a:r>
              <a:rPr lang="en-US" sz="1800" b="1">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152400" y="182880"/>
            <a:ext cx="8732520" cy="549276"/>
          </a:xfrm>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152400" y="182880"/>
            <a:ext cx="8732520" cy="549276"/>
          </a:xfrm>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52" r:id="rId4"/>
    <p:sldLayoutId id="2147483660" r:id="rId5"/>
    <p:sldLayoutId id="2147483663" r:id="rId6"/>
    <p:sldLayoutId id="2147483666" r:id="rId7"/>
    <p:sldLayoutId id="2147483667" r:id="rId8"/>
    <p:sldLayoutId id="2147483665" r:id="rId9"/>
    <p:sldLayoutId id="2147483664" r:id="rId10"/>
    <p:sldLayoutId id="2147483668" r:id="rId11"/>
    <p:sldLayoutId id="2147483669" r:id="rId12"/>
    <p:sldLayoutId id="2147483671" r:id="rId13"/>
    <p:sldLayoutId id="2147483672" r:id="rId14"/>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1</a:t>
            </a:r>
          </a:p>
        </p:txBody>
      </p:sp>
      <p:pic>
        <p:nvPicPr>
          <p:cNvPr id="3" name="Picture Placeholder 2">
            <a:extLst>
              <a:ext uri="{FF2B5EF4-FFF2-40B4-BE49-F238E27FC236}">
                <a16:creationId xmlns:a16="http://schemas.microsoft.com/office/drawing/2014/main" id="{45AB5EC5-D654-4CF8-B2B9-5E35DC76F283}"/>
              </a:ext>
              <a:ext uri="{C183D7F6-B498-43B3-948B-1728B52AA6E4}">
                <adec:decorative xmlns:adec="http://schemas.microsoft.com/office/drawing/2017/decorative" val="1"/>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661" r="661"/>
          <a:stretch>
            <a:fillRect/>
          </a:stretch>
        </p:blipFill>
        <p:spPr/>
      </p:pic>
      <p:sp>
        <p:nvSpPr>
          <p:cNvPr id="7" name="Text Placeholder 6"/>
          <p:cNvSpPr>
            <a:spLocks noGrp="1"/>
          </p:cNvSpPr>
          <p:nvPr>
            <p:ph type="body" sz="quarter" idx="11"/>
          </p:nvPr>
        </p:nvSpPr>
        <p:spPr/>
        <p:txBody>
          <a:bodyPr/>
          <a:lstStyle/>
          <a:p>
            <a:r>
              <a:rPr lang="en-US"/>
              <a:t>Keeping Food Safe</a:t>
            </a:r>
          </a:p>
        </p:txBody>
      </p:sp>
    </p:spTree>
    <p:custDataLst>
      <p:tags r:id="rId1"/>
    </p:custDataLst>
    <p:extLst>
      <p:ext uri="{BB962C8B-B14F-4D97-AF65-F5344CB8AC3E}">
        <p14:creationId xmlns:p14="http://schemas.microsoft.com/office/powerpoint/2010/main" val="391906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0"/>
              </a:ext>
            </a:extLst>
          </p:cNvPr>
          <p:cNvSpPr>
            <a:spLocks noGrp="1"/>
          </p:cNvSpPr>
          <p:nvPr>
            <p:ph type="title"/>
          </p:nvPr>
        </p:nvSpPr>
        <p:spPr/>
        <p:txBody>
          <a:bodyPr/>
          <a:lstStyle/>
          <a:p>
            <a:r>
              <a:rPr lang="en-US"/>
              <a:t>How Food Becomes Unsafe: Personal Hygiene </a:t>
            </a:r>
          </a:p>
        </p:txBody>
      </p:sp>
      <p:sp>
        <p:nvSpPr>
          <p:cNvPr id="4" name="Content Placeholder 3"/>
          <p:cNvSpPr>
            <a:spLocks noGrp="1"/>
          </p:cNvSpPr>
          <p:nvPr>
            <p:ph sz="half" idx="1"/>
          </p:nvPr>
        </p:nvSpPr>
        <p:spPr>
          <a:xfrm>
            <a:off x="612648" y="1554480"/>
            <a:ext cx="7114032" cy="4351338"/>
          </a:xfrm>
        </p:spPr>
        <p:txBody>
          <a:bodyPr>
            <a:normAutofit lnSpcReduction="10000"/>
          </a:bodyPr>
          <a:lstStyle/>
          <a:p>
            <a:pPr>
              <a:lnSpc>
                <a:spcPct val="100000"/>
              </a:lnSpc>
              <a:spcBef>
                <a:spcPts val="1800"/>
              </a:spcBef>
            </a:pPr>
            <a:r>
              <a:rPr lang="en-US" sz="3000">
                <a:solidFill>
                  <a:schemeClr val="bg2"/>
                </a:solidFill>
              </a:rPr>
              <a:t>Poor personal hygiene </a:t>
            </a:r>
            <a:r>
              <a:rPr lang="en-US" sz="3000"/>
              <a:t>can cause a foodborne illness when food handlers: </a:t>
            </a:r>
          </a:p>
          <a:p>
            <a:pPr marL="457200" indent="-457200">
              <a:lnSpc>
                <a:spcPct val="100000"/>
              </a:lnSpc>
              <a:spcBef>
                <a:spcPts val="1800"/>
              </a:spcBef>
              <a:buFont typeface="Arial" panose="020B0604020202020204" pitchFamily="34" charset="0"/>
              <a:buChar char="•"/>
            </a:pPr>
            <a:r>
              <a:rPr lang="en-US" b="0"/>
              <a:t>Fail to wash their hands correctly after using the restroom </a:t>
            </a:r>
          </a:p>
          <a:p>
            <a:pPr marL="457200" indent="-457200">
              <a:lnSpc>
                <a:spcPct val="100000"/>
              </a:lnSpc>
              <a:spcBef>
                <a:spcPts val="1800"/>
              </a:spcBef>
              <a:buFont typeface="Arial" panose="020B0604020202020204" pitchFamily="34" charset="0"/>
              <a:buChar char="•"/>
            </a:pPr>
            <a:r>
              <a:rPr lang="en-US" b="0"/>
              <a:t>Cough or sneeze on food</a:t>
            </a:r>
          </a:p>
          <a:p>
            <a:pPr marL="457200" indent="-457200">
              <a:lnSpc>
                <a:spcPct val="100000"/>
              </a:lnSpc>
              <a:spcBef>
                <a:spcPts val="1800"/>
              </a:spcBef>
              <a:buFont typeface="Arial" panose="020B0604020202020204" pitchFamily="34" charset="0"/>
              <a:buChar char="•"/>
            </a:pPr>
            <a:r>
              <a:rPr lang="en-US" b="0"/>
              <a:t>Touch wounds and then touch food</a:t>
            </a:r>
          </a:p>
          <a:p>
            <a:pPr marL="457200" indent="-457200">
              <a:lnSpc>
                <a:spcPct val="100000"/>
              </a:lnSpc>
              <a:spcBef>
                <a:spcPts val="1800"/>
              </a:spcBef>
              <a:buFont typeface="Arial" panose="020B0604020202020204" pitchFamily="34" charset="0"/>
              <a:buChar char="•"/>
            </a:pPr>
            <a:r>
              <a:rPr lang="en-US" b="0"/>
              <a:t>Work while sick</a:t>
            </a:r>
          </a:p>
          <a:p>
            <a:endParaRPr lang="en-US"/>
          </a:p>
        </p:txBody>
      </p:sp>
      <p:pic>
        <p:nvPicPr>
          <p:cNvPr id="9" name="Picture Placeholder 8" descr="A food handler scratching his arm near a bowl of food&#10;&#10;">
            <a:extLst>
              <a:ext uri="{FF2B5EF4-FFF2-40B4-BE49-F238E27FC236}">
                <a16:creationId xmlns:a16="http://schemas.microsoft.com/office/drawing/2014/main" id="{D9F119F2-9EDC-48F9-A55D-F49C810AF67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0" b="30"/>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10</a:t>
            </a:fld>
            <a:endParaRPr lang="en-US"/>
          </a:p>
        </p:txBody>
      </p:sp>
    </p:spTree>
    <p:extLst>
      <p:ext uri="{BB962C8B-B14F-4D97-AF65-F5344CB8AC3E}">
        <p14:creationId xmlns:p14="http://schemas.microsoft.com/office/powerpoint/2010/main" val="223699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0"/>
              </a:ext>
            </a:extLst>
          </p:cNvPr>
          <p:cNvSpPr>
            <a:spLocks noGrp="1"/>
          </p:cNvSpPr>
          <p:nvPr>
            <p:ph type="title"/>
          </p:nvPr>
        </p:nvSpPr>
        <p:spPr/>
        <p:txBody>
          <a:bodyPr/>
          <a:lstStyle/>
          <a:p>
            <a:r>
              <a:rPr lang="en-US"/>
              <a:t>How Food Becomes Unsafe: Poor Cleaning and Sanitizing</a:t>
            </a:r>
          </a:p>
        </p:txBody>
      </p:sp>
      <p:sp>
        <p:nvSpPr>
          <p:cNvPr id="4" name="Content Placeholder 3"/>
          <p:cNvSpPr>
            <a:spLocks noGrp="1"/>
          </p:cNvSpPr>
          <p:nvPr>
            <p:ph sz="half" idx="1"/>
          </p:nvPr>
        </p:nvSpPr>
        <p:spPr>
          <a:xfrm>
            <a:off x="612648" y="1554480"/>
            <a:ext cx="7114032" cy="4801870"/>
          </a:xfrm>
        </p:spPr>
        <p:txBody>
          <a:bodyPr vert="horz" lIns="457200" tIns="45720" rIns="457200" bIns="45720" rtlCol="0" anchor="t">
            <a:normAutofit fontScale="70000" lnSpcReduction="20000"/>
          </a:bodyPr>
          <a:lstStyle/>
          <a:p>
            <a:pPr>
              <a:lnSpc>
                <a:spcPct val="120000"/>
              </a:lnSpc>
              <a:spcBef>
                <a:spcPts val="1800"/>
              </a:spcBef>
            </a:pPr>
            <a:r>
              <a:rPr lang="en-US" sz="4000">
                <a:solidFill>
                  <a:schemeClr val="bg2"/>
                </a:solidFill>
              </a:rPr>
              <a:t>Poor cleaning and sanitizing</a:t>
            </a:r>
            <a:r>
              <a:rPr lang="en-US" sz="4000"/>
              <a:t> can cause a foodborne illness when: </a:t>
            </a:r>
          </a:p>
          <a:p>
            <a:pPr marL="457200" indent="-457200">
              <a:lnSpc>
                <a:spcPct val="120000"/>
              </a:lnSpc>
              <a:spcBef>
                <a:spcPts val="1800"/>
              </a:spcBef>
              <a:buFont typeface="Arial" panose="020B0604020202020204" pitchFamily="34" charset="0"/>
              <a:buChar char="•"/>
            </a:pPr>
            <a:r>
              <a:rPr lang="en-US" sz="3700" b="0"/>
              <a:t>Equipment and utensils are not washed, rinsed, and sanitized between uses.</a:t>
            </a:r>
          </a:p>
          <a:p>
            <a:pPr marL="457200" indent="-457200">
              <a:lnSpc>
                <a:spcPct val="120000"/>
              </a:lnSpc>
              <a:spcBef>
                <a:spcPts val="1800"/>
              </a:spcBef>
              <a:buFont typeface="Arial" panose="020B0604020202020204" pitchFamily="34" charset="0"/>
              <a:buChar char="•"/>
            </a:pPr>
            <a:r>
              <a:rPr lang="en-US" sz="3700" b="0"/>
              <a:t>Food-contact surfaces are wiped clean instead of being washed, rinsed, and sanitized.</a:t>
            </a:r>
          </a:p>
          <a:p>
            <a:pPr marL="457200" indent="-457200">
              <a:lnSpc>
                <a:spcPct val="120000"/>
              </a:lnSpc>
              <a:spcBef>
                <a:spcPts val="1800"/>
              </a:spcBef>
              <a:buFont typeface="Arial" panose="020B0604020202020204" pitchFamily="34" charset="0"/>
              <a:buChar char="•"/>
            </a:pPr>
            <a:r>
              <a:rPr lang="en-US" sz="3700" b="0"/>
              <a:t>Wiping cloths are not stored in a sanitizer solution between uses.</a:t>
            </a:r>
          </a:p>
        </p:txBody>
      </p:sp>
      <p:pic>
        <p:nvPicPr>
          <p:cNvPr id="7" name="Picture Placeholder 6" descr="A food handler wiping down a sandwich board with a soapy cloth from a green bucket of cleaning solution">
            <a:extLst>
              <a:ext uri="{FF2B5EF4-FFF2-40B4-BE49-F238E27FC236}">
                <a16:creationId xmlns:a16="http://schemas.microsoft.com/office/drawing/2014/main" id="{8F228B8B-AD27-4141-9D5A-C1248B7F2E7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9027" r="29027"/>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11</a:t>
            </a:fld>
            <a:endParaRPr lang="en-US"/>
          </a:p>
        </p:txBody>
      </p:sp>
    </p:spTree>
    <p:extLst>
      <p:ext uri="{BB962C8B-B14F-4D97-AF65-F5344CB8AC3E}">
        <p14:creationId xmlns:p14="http://schemas.microsoft.com/office/powerpoint/2010/main" val="141433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Foods Most Likely to Become Unsafe</a:t>
            </a:r>
          </a:p>
        </p:txBody>
      </p:sp>
      <p:sp>
        <p:nvSpPr>
          <p:cNvPr id="2" name="Content Placeholder 1">
            <a:extLst>
              <a:ext uri="{FF2B5EF4-FFF2-40B4-BE49-F238E27FC236}">
                <a16:creationId xmlns:a16="http://schemas.microsoft.com/office/drawing/2014/main" id="{C99F2F2A-B7F0-4F20-BEFE-839E1DCD2BE7}"/>
              </a:ext>
            </a:extLst>
          </p:cNvPr>
          <p:cNvSpPr>
            <a:spLocks noGrp="1"/>
          </p:cNvSpPr>
          <p:nvPr>
            <p:ph sz="half" idx="1"/>
          </p:nvPr>
        </p:nvSpPr>
        <p:spPr/>
        <p:txBody>
          <a:bodyPr>
            <a:normAutofit/>
          </a:bodyPr>
          <a:lstStyle/>
          <a:p>
            <a:pPr>
              <a:spcBef>
                <a:spcPts val="1800"/>
              </a:spcBef>
            </a:pPr>
            <a:r>
              <a:rPr lang="en-US">
                <a:solidFill>
                  <a:schemeClr val="bg2"/>
                </a:solidFill>
              </a:rPr>
              <a:t>TCS food </a:t>
            </a:r>
            <a:r>
              <a:rPr lang="en-US"/>
              <a:t>is food that requires time and temperature control to limit pathogen growth</a:t>
            </a:r>
          </a:p>
          <a:p>
            <a:pPr marL="457200" indent="-457200">
              <a:spcBef>
                <a:spcPts val="1800"/>
              </a:spcBef>
              <a:buFont typeface="Arial" panose="020B0604020202020204" pitchFamily="34" charset="0"/>
              <a:buChar char="•"/>
            </a:pPr>
            <a:r>
              <a:rPr lang="en-US" b="0"/>
              <a:t>“</a:t>
            </a:r>
            <a:r>
              <a:rPr lang="en-US" b="0" u="sng"/>
              <a:t>t</a:t>
            </a:r>
            <a:r>
              <a:rPr lang="en-US" b="0"/>
              <a:t>ime and </a:t>
            </a:r>
            <a:r>
              <a:rPr lang="en-US" b="0" u="sng"/>
              <a:t>t</a:t>
            </a:r>
            <a:r>
              <a:rPr lang="en-US" b="0"/>
              <a:t>emperature </a:t>
            </a:r>
            <a:r>
              <a:rPr lang="en-US" b="0" u="sng"/>
              <a:t>c</a:t>
            </a:r>
            <a:r>
              <a:rPr lang="en-US" b="0"/>
              <a:t>ontrol for </a:t>
            </a:r>
            <a:r>
              <a:rPr lang="en-US" b="0" u="sng"/>
              <a:t>s</a:t>
            </a:r>
            <a:r>
              <a:rPr lang="en-US" b="0"/>
              <a:t>afety”</a:t>
            </a:r>
          </a:p>
          <a:p>
            <a:r>
              <a:rPr lang="en-US">
                <a:solidFill>
                  <a:schemeClr val="bg2"/>
                </a:solidFill>
              </a:rPr>
              <a:t>Ready-to-eat food </a:t>
            </a:r>
            <a:r>
              <a:rPr lang="en-US"/>
              <a:t>is food that can be eaten without further preparation, washing, or cooking. </a:t>
            </a:r>
          </a:p>
          <a:p>
            <a:endParaRPr lang="en-US"/>
          </a:p>
        </p:txBody>
      </p:sp>
      <p:pic>
        <p:nvPicPr>
          <p:cNvPr id="9" name="Picture Placeholder 8" descr="A raw whole chicken ">
            <a:extLst>
              <a:ext uri="{FF2B5EF4-FFF2-40B4-BE49-F238E27FC236}">
                <a16:creationId xmlns:a16="http://schemas.microsoft.com/office/drawing/2014/main" id="{F03FBDAC-D424-41ED-BEF2-930D35BB39C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348" b="3348"/>
          <a:stretch/>
        </p:blipFill>
        <p:spPr>
          <a:xfrm>
            <a:off x="8333232" y="1532573"/>
            <a:ext cx="3246120" cy="2011680"/>
          </a:xfrm>
        </p:spPr>
      </p:pic>
      <p:pic>
        <p:nvPicPr>
          <p:cNvPr id="11" name="Picture Placeholder 10" descr="Cooked vegetables piled on top of cooked rice">
            <a:extLst>
              <a:ext uri="{FF2B5EF4-FFF2-40B4-BE49-F238E27FC236}">
                <a16:creationId xmlns:a16="http://schemas.microsoft.com/office/drawing/2014/main" id="{F55D0ED7-5CDB-4432-9965-4605CA73899F}"/>
              </a:ext>
              <a:ext uri="{C183D7F6-B498-43B3-948B-1728B52AA6E4}">
                <adec:decorative xmlns:adec="http://schemas.microsoft.com/office/drawing/2017/decorative" val="0"/>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8290" b="8290"/>
          <a:stretch/>
        </p:blipFill>
        <p:spPr>
          <a:xfrm>
            <a:off x="8333232" y="3730149"/>
            <a:ext cx="3246120" cy="2011680"/>
          </a:xfrm>
        </p:spPr>
      </p:pic>
      <p:sp>
        <p:nvSpPr>
          <p:cNvPr id="5" name="Slide Number Placeholder 4"/>
          <p:cNvSpPr>
            <a:spLocks noGrp="1"/>
          </p:cNvSpPr>
          <p:nvPr>
            <p:ph type="sldNum" sz="quarter" idx="4"/>
          </p:nvPr>
        </p:nvSpPr>
        <p:spPr/>
        <p:txBody>
          <a:bodyPr/>
          <a:lstStyle/>
          <a:p>
            <a:fld id="{BF568A59-ACA4-4C70-9252-AAB755DA2F6B}" type="slidenum">
              <a:rPr lang="en-US" smtClean="0"/>
              <a:pPr/>
              <a:t>12</a:t>
            </a:fld>
            <a:endParaRPr lang="en-US"/>
          </a:p>
        </p:txBody>
      </p:sp>
    </p:spTree>
    <p:extLst>
      <p:ext uri="{BB962C8B-B14F-4D97-AF65-F5344CB8AC3E}">
        <p14:creationId xmlns:p14="http://schemas.microsoft.com/office/powerpoint/2010/main" val="29513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82880"/>
            <a:ext cx="11887200" cy="549276"/>
          </a:xfrm>
        </p:spPr>
        <p:txBody>
          <a:bodyPr anchor="ctr">
            <a:normAutofit/>
          </a:bodyPr>
          <a:lstStyle/>
          <a:p>
            <a:r>
              <a:rPr lang="en-US"/>
              <a:t>Populations at High Risk for Foodborne Illnesses</a:t>
            </a:r>
          </a:p>
        </p:txBody>
      </p:sp>
      <p:sp>
        <p:nvSpPr>
          <p:cNvPr id="4" name="Content Placeholder 3"/>
          <p:cNvSpPr>
            <a:spLocks noGrp="1"/>
          </p:cNvSpPr>
          <p:nvPr>
            <p:ph sz="half" idx="1"/>
          </p:nvPr>
        </p:nvSpPr>
        <p:spPr>
          <a:xfrm>
            <a:off x="612648" y="1554480"/>
            <a:ext cx="5483352" cy="4654934"/>
          </a:xfrm>
        </p:spPr>
        <p:txBody>
          <a:bodyPr>
            <a:normAutofit/>
          </a:bodyPr>
          <a:lstStyle/>
          <a:p>
            <a:r>
              <a:rPr lang="en-US"/>
              <a:t>These people have a higher risk of getting a foodborne illness:</a:t>
            </a:r>
          </a:p>
          <a:p>
            <a:pPr marL="457200" indent="-457200">
              <a:buFont typeface="Arial" panose="020B0604020202020204" pitchFamily="34" charset="0"/>
              <a:buChar char="•"/>
            </a:pPr>
            <a:r>
              <a:rPr lang="en-US" b="0"/>
              <a:t>Preschool-age children</a:t>
            </a:r>
          </a:p>
          <a:p>
            <a:pPr marL="457200" indent="-457200">
              <a:buFont typeface="Arial" panose="020B0604020202020204" pitchFamily="34" charset="0"/>
              <a:buChar char="•"/>
            </a:pPr>
            <a:r>
              <a:rPr lang="en-US" b="0"/>
              <a:t>Elderly people</a:t>
            </a:r>
          </a:p>
          <a:p>
            <a:pPr marL="457200" indent="-457200">
              <a:buFont typeface="Arial" panose="020B0604020202020204" pitchFamily="34" charset="0"/>
              <a:buChar char="•"/>
            </a:pPr>
            <a:r>
              <a:rPr lang="en-US" b="0"/>
              <a:t>People with compromised immune systems </a:t>
            </a:r>
          </a:p>
        </p:txBody>
      </p:sp>
      <p:pic>
        <p:nvPicPr>
          <p:cNvPr id="7" name="Picture Placeholder 6" descr="A young girl wearing pigtails holding a spoon">
            <a:extLst>
              <a:ext uri="{FF2B5EF4-FFF2-40B4-BE49-F238E27FC236}">
                <a16:creationId xmlns:a16="http://schemas.microsoft.com/office/drawing/2014/main" id="{03E7A6AA-06C8-4C3A-972F-DF0295FC7FAB}"/>
              </a:ext>
              <a:ext uri="{C183D7F6-B498-43B3-948B-1728B52AA6E4}">
                <adec:decorative xmlns:adec="http://schemas.microsoft.com/office/drawing/2017/decorative" val="0"/>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9525" r="12776" b="1"/>
          <a:stretch/>
        </p:blipFill>
        <p:spPr>
          <a:xfrm>
            <a:off x="6400800" y="1554480"/>
            <a:ext cx="5181600" cy="4351337"/>
          </a:xfrm>
          <a:noFill/>
        </p:spPr>
      </p:pic>
      <p:sp>
        <p:nvSpPr>
          <p:cNvPr id="5" name="Slide Number Placeholder 4"/>
          <p:cNvSpPr>
            <a:spLocks noGrp="1"/>
          </p:cNvSpPr>
          <p:nvPr>
            <p:ph type="sldNum" sz="quarter" idx="4"/>
          </p:nvPr>
        </p:nvSpPr>
        <p:spPr>
          <a:xfrm>
            <a:off x="609600" y="6356350"/>
            <a:ext cx="2743200" cy="365125"/>
          </a:xfrm>
        </p:spPr>
        <p:txBody>
          <a:bodyPr anchor="ctr">
            <a:normAutofit/>
          </a:bodyPr>
          <a:lstStyle/>
          <a:p>
            <a:pPr>
              <a:spcAft>
                <a:spcPts val="600"/>
              </a:spcAft>
            </a:pPr>
            <a:fld id="{BF568A59-ACA4-4C70-9252-AAB755DA2F6B}" type="slidenum">
              <a:rPr lang="en-US" smtClean="0"/>
              <a:pPr>
                <a:spcAft>
                  <a:spcPts val="600"/>
                </a:spcAft>
              </a:pPr>
              <a:t>13</a:t>
            </a:fld>
            <a:endParaRPr lang="en-US"/>
          </a:p>
        </p:txBody>
      </p:sp>
    </p:spTree>
    <p:extLst>
      <p:ext uri="{BB962C8B-B14F-4D97-AF65-F5344CB8AC3E}">
        <p14:creationId xmlns:p14="http://schemas.microsoft.com/office/powerpoint/2010/main" val="303314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1.3 Keeping Food Safe </a:t>
            </a:r>
          </a:p>
        </p:txBody>
      </p:sp>
      <p:sp>
        <p:nvSpPr>
          <p:cNvPr id="3" name="Content Placeholder 2"/>
          <p:cNvSpPr>
            <a:spLocks noGrp="1"/>
          </p:cNvSpPr>
          <p:nvPr>
            <p:ph idx="1"/>
          </p:nvPr>
        </p:nvSpPr>
        <p:spPr/>
        <p:txBody>
          <a:bodyPr/>
          <a:lstStyle/>
          <a:p>
            <a:r>
              <a:rPr lang="en-US"/>
              <a:t>The person in charge of an operation must:</a:t>
            </a:r>
          </a:p>
          <a:p>
            <a:pPr marL="457200" indent="-457200">
              <a:buFont typeface="Arial" panose="020B0604020202020204" pitchFamily="34" charset="0"/>
              <a:buChar char="•"/>
            </a:pPr>
            <a:r>
              <a:rPr lang="en-US" b="0"/>
              <a:t>Be a </a:t>
            </a:r>
            <a:r>
              <a:rPr lang="en-US" b="0">
                <a:solidFill>
                  <a:schemeClr val="bg2"/>
                </a:solidFill>
              </a:rPr>
              <a:t>Certified Food Protection Manager</a:t>
            </a:r>
          </a:p>
          <a:p>
            <a:pPr marL="457200" indent="-457200">
              <a:buFont typeface="Arial" panose="020B0604020202020204" pitchFamily="34" charset="0"/>
              <a:buChar char="•"/>
            </a:pPr>
            <a:r>
              <a:rPr lang="en-US" b="0"/>
              <a:t>Be onsite during operating hours </a:t>
            </a:r>
          </a:p>
          <a:p>
            <a:r>
              <a:rPr lang="en-US"/>
              <a:t>A Certified Food Protection Manager must show they have the required knowledge by passing a test from an accredited program.</a:t>
            </a:r>
          </a:p>
          <a:p>
            <a:endParaRPr lang="en-US" b="0"/>
          </a:p>
          <a:p>
            <a:pPr marL="457200" indent="-457200">
              <a:buFont typeface="Arial" panose="020B0604020202020204" pitchFamily="34" charset="0"/>
              <a:buChar char="•"/>
            </a:pPr>
            <a:endParaRPr lang="en-US" b="0"/>
          </a:p>
          <a:p>
            <a:endParaRPr lang="en-US" b="0"/>
          </a:p>
        </p:txBody>
      </p:sp>
      <p:sp>
        <p:nvSpPr>
          <p:cNvPr id="5" name="Slide Number Placeholder 4"/>
          <p:cNvSpPr>
            <a:spLocks noGrp="1"/>
          </p:cNvSpPr>
          <p:nvPr>
            <p:ph type="sldNum" sz="quarter" idx="4"/>
          </p:nvPr>
        </p:nvSpPr>
        <p:spPr/>
        <p:txBody>
          <a:bodyPr/>
          <a:lstStyle/>
          <a:p>
            <a:fld id="{BF568A59-ACA4-4C70-9252-AAB755DA2F6B}" type="slidenum">
              <a:rPr lang="en-US" smtClean="0"/>
              <a:pPr/>
              <a:t>14</a:t>
            </a:fld>
            <a:endParaRPr lang="en-US"/>
          </a:p>
        </p:txBody>
      </p:sp>
    </p:spTree>
    <p:extLst>
      <p:ext uri="{BB962C8B-B14F-4D97-AF65-F5344CB8AC3E}">
        <p14:creationId xmlns:p14="http://schemas.microsoft.com/office/powerpoint/2010/main" val="1998512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13A73B-727F-47D7-86D3-F55D43F042D8}"/>
              </a:ext>
            </a:extLst>
          </p:cNvPr>
          <p:cNvSpPr>
            <a:spLocks noGrp="1"/>
          </p:cNvSpPr>
          <p:nvPr>
            <p:ph type="title"/>
          </p:nvPr>
        </p:nvSpPr>
        <p:spPr/>
        <p:txBody>
          <a:bodyPr/>
          <a:lstStyle/>
          <a:p>
            <a:r>
              <a:rPr lang="en-US"/>
              <a:t>Food Safety Responsibilities of a Manager</a:t>
            </a:r>
          </a:p>
        </p:txBody>
      </p:sp>
      <p:sp>
        <p:nvSpPr>
          <p:cNvPr id="7" name="Content Placeholder 6">
            <a:extLst>
              <a:ext uri="{FF2B5EF4-FFF2-40B4-BE49-F238E27FC236}">
                <a16:creationId xmlns:a16="http://schemas.microsoft.com/office/drawing/2014/main" id="{01B5A4BD-F237-4EA6-B9B3-B1C0CADA9BAB}"/>
              </a:ext>
            </a:extLst>
          </p:cNvPr>
          <p:cNvSpPr>
            <a:spLocks noGrp="1"/>
          </p:cNvSpPr>
          <p:nvPr>
            <p:ph idx="1"/>
          </p:nvPr>
        </p:nvSpPr>
        <p:spPr/>
        <p:txBody>
          <a:bodyPr>
            <a:normAutofit/>
          </a:bodyPr>
          <a:lstStyle/>
          <a:p>
            <a:pPr>
              <a:spcBef>
                <a:spcPts val="2400"/>
              </a:spcBef>
            </a:pPr>
            <a:r>
              <a:rPr lang="en-US"/>
              <a:t>According to the FDA, a food safety manager should ensure that an operation meets standards that include</a:t>
            </a:r>
          </a:p>
          <a:p>
            <a:pPr marL="457200" indent="-457200">
              <a:spcBef>
                <a:spcPts val="2400"/>
              </a:spcBef>
              <a:buFont typeface="Arial" panose="020B0604020202020204" pitchFamily="34" charset="0"/>
              <a:buChar char="•"/>
            </a:pPr>
            <a:r>
              <a:rPr lang="en-US" sz="2600" b="0"/>
              <a:t>Monitoring staff handwashing</a:t>
            </a:r>
          </a:p>
          <a:p>
            <a:pPr marL="457200" indent="-457200">
              <a:spcBef>
                <a:spcPts val="2400"/>
              </a:spcBef>
              <a:buFont typeface="Arial" panose="020B0604020202020204" pitchFamily="34" charset="0"/>
              <a:buChar char="•"/>
            </a:pPr>
            <a:r>
              <a:rPr lang="en-US" sz="2600" b="0"/>
              <a:t>Ensuring TCS food is cooked to required temperatures</a:t>
            </a:r>
          </a:p>
          <a:p>
            <a:pPr marL="457200" indent="-457200">
              <a:spcBef>
                <a:spcPts val="2400"/>
              </a:spcBef>
              <a:buFont typeface="Arial" panose="020B0604020202020204" pitchFamily="34" charset="0"/>
              <a:buChar char="•"/>
            </a:pPr>
            <a:r>
              <a:rPr lang="en-US" sz="2600" b="0"/>
              <a:t>Inspecting deliveries </a:t>
            </a:r>
          </a:p>
          <a:p>
            <a:pPr marL="457200" indent="-457200">
              <a:spcBef>
                <a:spcPts val="2400"/>
              </a:spcBef>
              <a:buFont typeface="Arial" panose="020B0604020202020204" pitchFamily="34" charset="0"/>
              <a:buChar char="•"/>
            </a:pPr>
            <a:r>
              <a:rPr lang="en-US" sz="2600" b="0"/>
              <a:t>Training staff on food safety </a:t>
            </a:r>
          </a:p>
          <a:p>
            <a:pPr marL="457200" indent="-457200">
              <a:spcBef>
                <a:spcPts val="2400"/>
              </a:spcBef>
              <a:buFont typeface="Arial" panose="020B0604020202020204" pitchFamily="34" charset="0"/>
              <a:buChar char="•"/>
            </a:pPr>
            <a:r>
              <a:rPr lang="en-US" sz="2600" b="0"/>
              <a:t>Notifying guests</a:t>
            </a:r>
          </a:p>
          <a:p>
            <a:pPr marL="457200" indent="-457200">
              <a:buFont typeface="Arial" panose="020B0604020202020204" pitchFamily="34" charset="0"/>
              <a:buChar char="•"/>
            </a:pPr>
            <a:endParaRPr lang="en-US"/>
          </a:p>
        </p:txBody>
      </p:sp>
      <p:sp>
        <p:nvSpPr>
          <p:cNvPr id="5" name="Slide Number Placeholder 4">
            <a:extLst>
              <a:ext uri="{FF2B5EF4-FFF2-40B4-BE49-F238E27FC236}">
                <a16:creationId xmlns:a16="http://schemas.microsoft.com/office/drawing/2014/main" id="{E15E9728-3695-429F-891C-759DC32EEED7}"/>
              </a:ext>
            </a:extLst>
          </p:cNvPr>
          <p:cNvSpPr>
            <a:spLocks noGrp="1"/>
          </p:cNvSpPr>
          <p:nvPr>
            <p:ph type="sldNum" sz="quarter" idx="4"/>
          </p:nvPr>
        </p:nvSpPr>
        <p:spPr/>
        <p:txBody>
          <a:bodyPr/>
          <a:lstStyle/>
          <a:p>
            <a:fld id="{BF568A59-ACA4-4C70-9252-AAB755DA2F6B}" type="slidenum">
              <a:rPr lang="en-US" smtClean="0"/>
              <a:pPr/>
              <a:t>15</a:t>
            </a:fld>
            <a:endParaRPr lang="en-US"/>
          </a:p>
        </p:txBody>
      </p:sp>
    </p:spTree>
    <p:extLst>
      <p:ext uri="{BB962C8B-B14F-4D97-AF65-F5344CB8AC3E}">
        <p14:creationId xmlns:p14="http://schemas.microsoft.com/office/powerpoint/2010/main" val="212494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Marketing Food Safety </a:t>
            </a:r>
          </a:p>
        </p:txBody>
      </p:sp>
      <p:sp>
        <p:nvSpPr>
          <p:cNvPr id="3" name="Content Placeholder 2"/>
          <p:cNvSpPr>
            <a:spLocks noGrp="1"/>
          </p:cNvSpPr>
          <p:nvPr>
            <p:ph sz="half" idx="1"/>
          </p:nvPr>
        </p:nvSpPr>
        <p:spPr>
          <a:xfrm>
            <a:off x="612648" y="1554480"/>
            <a:ext cx="5483352" cy="4351338"/>
          </a:xfrm>
        </p:spPr>
        <p:txBody>
          <a:bodyPr>
            <a:normAutofit lnSpcReduction="10000"/>
          </a:bodyPr>
          <a:lstStyle/>
          <a:p>
            <a:pPr marL="457200" indent="-457200">
              <a:spcBef>
                <a:spcPts val="1800"/>
              </a:spcBef>
              <a:buFont typeface="Arial" panose="020B0604020202020204" pitchFamily="34" charset="0"/>
              <a:buChar char="•"/>
            </a:pPr>
            <a:r>
              <a:rPr lang="en-US" sz="2600" b="0"/>
              <a:t>Offer training. </a:t>
            </a:r>
            <a:r>
              <a:rPr lang="en-US" sz="2600" b="0">
                <a:solidFill>
                  <a:schemeClr val="tx2"/>
                </a:solidFill>
              </a:rPr>
              <a:t>Evaluate and update it as needed.</a:t>
            </a:r>
          </a:p>
          <a:p>
            <a:pPr marL="457200" indent="-457200">
              <a:spcBef>
                <a:spcPts val="1800"/>
              </a:spcBef>
              <a:buFont typeface="Arial" panose="020B0604020202020204" pitchFamily="34" charset="0"/>
              <a:buChar char="•"/>
            </a:pPr>
            <a:r>
              <a:rPr lang="en-US" sz="2600" b="0"/>
              <a:t>Discuss food safety expectations.</a:t>
            </a:r>
          </a:p>
          <a:p>
            <a:pPr marL="457200" indent="-457200">
              <a:spcBef>
                <a:spcPts val="1800"/>
              </a:spcBef>
              <a:buFont typeface="Arial" panose="020B0604020202020204" pitchFamily="34" charset="0"/>
              <a:buChar char="•"/>
            </a:pPr>
            <a:r>
              <a:rPr lang="en-US" sz="2600" b="0"/>
              <a:t>Document and maintain food-handling procedures.</a:t>
            </a:r>
          </a:p>
          <a:p>
            <a:pPr marL="457200" indent="-457200">
              <a:spcBef>
                <a:spcPts val="1800"/>
              </a:spcBef>
              <a:buFont typeface="Arial" panose="020B0604020202020204" pitchFamily="34" charset="0"/>
              <a:buChar char="•"/>
            </a:pPr>
            <a:r>
              <a:rPr lang="en-US" sz="2600" b="0"/>
              <a:t>Consider awards and rewards for good food safety records.</a:t>
            </a:r>
          </a:p>
          <a:p>
            <a:pPr marL="457200" indent="-457200">
              <a:spcBef>
                <a:spcPts val="1800"/>
              </a:spcBef>
              <a:buFont typeface="Arial" panose="020B0604020202020204" pitchFamily="34" charset="0"/>
              <a:buChar char="•"/>
            </a:pPr>
            <a:r>
              <a:rPr lang="en-US" sz="2600" b="0"/>
              <a:t>Set a good example.</a:t>
            </a:r>
          </a:p>
          <a:p>
            <a:pPr marL="457200" indent="-457200"/>
            <a:endParaRPr lang="en-US" b="1">
              <a:solidFill>
                <a:schemeClr val="tx2"/>
              </a:solidFill>
            </a:endParaRPr>
          </a:p>
          <a:p>
            <a:pPr marL="1143000" lvl="1" indent="-457200"/>
            <a:endParaRPr lang="en-US" b="1">
              <a:solidFill>
                <a:schemeClr val="tx2"/>
              </a:solidFill>
            </a:endParaRPr>
          </a:p>
          <a:p>
            <a:endParaRPr lang="en-US"/>
          </a:p>
        </p:txBody>
      </p:sp>
      <p:pic>
        <p:nvPicPr>
          <p:cNvPr id="7" name="Picture Placeholder 6" descr="A person demonstrating to staff the proper way to wipe down a food preparation counter top&#10;">
            <a:extLst>
              <a:ext uri="{FF2B5EF4-FFF2-40B4-BE49-F238E27FC236}">
                <a16:creationId xmlns:a16="http://schemas.microsoft.com/office/drawing/2014/main" id="{F289191C-2703-440D-9DE7-8C757FE36D2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306" r="10306"/>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16</a:t>
            </a:fld>
            <a:endParaRPr lang="en-US"/>
          </a:p>
        </p:txBody>
      </p:sp>
    </p:spTree>
    <p:extLst>
      <p:ext uri="{BB962C8B-B14F-4D97-AF65-F5344CB8AC3E}">
        <p14:creationId xmlns:p14="http://schemas.microsoft.com/office/powerpoint/2010/main" val="3134009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5B4B-35F5-4DA3-8D7B-F36FC8D39BA5}"/>
              </a:ext>
            </a:extLst>
          </p:cNvPr>
          <p:cNvSpPr>
            <a:spLocks noGrp="1"/>
          </p:cNvSpPr>
          <p:nvPr>
            <p:ph type="title" idx="4294967295"/>
          </p:nvPr>
        </p:nvSpPr>
        <p:spPr>
          <a:xfrm>
            <a:off x="152400" y="-549276"/>
            <a:ext cx="11887200" cy="549276"/>
          </a:xfrm>
        </p:spPr>
        <p:txBody>
          <a:bodyPr vert="horz" lIns="457200" tIns="45720" rIns="457200" bIns="45720" rtlCol="0" anchor="b">
            <a:normAutofit/>
          </a:bodyPr>
          <a:lstStyle/>
          <a:p>
            <a:r>
              <a:rPr lang="en-US"/>
              <a:t>Discussion Questions</a:t>
            </a:r>
          </a:p>
        </p:txBody>
      </p:sp>
      <p:sp>
        <p:nvSpPr>
          <p:cNvPr id="6" name="Content Placeholder 5"/>
          <p:cNvSpPr>
            <a:spLocks noGrp="1"/>
          </p:cNvSpPr>
          <p:nvPr>
            <p:ph idx="1"/>
          </p:nvPr>
        </p:nvSpPr>
        <p:spPr/>
        <p:txBody>
          <a:bodyPr/>
          <a:lstStyle/>
          <a:p>
            <a:r>
              <a:rPr lang="en-US" b="0" i="0">
                <a:solidFill>
                  <a:schemeClr val="tx2"/>
                </a:solidFill>
                <a:effectLst/>
                <a:latin typeface="Arial" panose="020B0604020202020204" pitchFamily="34" charset="0"/>
              </a:rPr>
              <a:t>What are the potential costs associated with foodborne-illness outbreaks? </a:t>
            </a:r>
          </a:p>
          <a:p>
            <a:r>
              <a:rPr lang="en-US" b="0" i="0">
                <a:solidFill>
                  <a:schemeClr val="tx2"/>
                </a:solidFill>
                <a:effectLst/>
                <a:latin typeface="Arial" panose="020B0604020202020204" pitchFamily="34" charset="0"/>
              </a:rPr>
              <a:t>Why are the elderly at a higher risk for get</a:t>
            </a:r>
            <a:r>
              <a:rPr lang="en-US" b="0">
                <a:solidFill>
                  <a:schemeClr val="tx2"/>
                </a:solidFill>
                <a:latin typeface="Arial" panose="020B0604020202020204" pitchFamily="34" charset="0"/>
              </a:rPr>
              <a:t>t</a:t>
            </a:r>
            <a:r>
              <a:rPr lang="en-US" b="0" i="0">
                <a:solidFill>
                  <a:schemeClr val="tx2"/>
                </a:solidFill>
                <a:effectLst/>
                <a:latin typeface="Arial" panose="020B0604020202020204" pitchFamily="34" charset="0"/>
              </a:rPr>
              <a:t>ing foodborne illnesses? </a:t>
            </a:r>
          </a:p>
          <a:p>
            <a:r>
              <a:rPr lang="en-US" b="0" i="0">
                <a:solidFill>
                  <a:schemeClr val="tx2"/>
                </a:solidFill>
                <a:effectLst/>
                <a:latin typeface="Arial" panose="020B0604020202020204" pitchFamily="34" charset="0"/>
              </a:rPr>
              <a:t>What are the three major types of contaminants? </a:t>
            </a:r>
          </a:p>
          <a:p>
            <a:r>
              <a:rPr lang="en-US" b="0" i="0">
                <a:solidFill>
                  <a:schemeClr val="tx2"/>
                </a:solidFill>
                <a:effectLst/>
                <a:latin typeface="Arial" panose="020B0604020202020204" pitchFamily="34" charset="0"/>
              </a:rPr>
              <a:t>What are some common ways that time-temperature abuse can happen?</a:t>
            </a:r>
            <a:endParaRPr lang="en-US" b="0">
              <a:solidFill>
                <a:schemeClr val="tx2"/>
              </a:solidFill>
            </a:endParaRPr>
          </a:p>
        </p:txBody>
      </p:sp>
      <p:sp>
        <p:nvSpPr>
          <p:cNvPr id="4" name="Slide Number Placeholder 3"/>
          <p:cNvSpPr>
            <a:spLocks noGrp="1"/>
          </p:cNvSpPr>
          <p:nvPr>
            <p:ph type="sldNum" sz="quarter" idx="4"/>
          </p:nvPr>
        </p:nvSpPr>
        <p:spPr/>
        <p:txBody>
          <a:bodyPr/>
          <a:lstStyle/>
          <a:p>
            <a:fld id="{BF568A59-ACA4-4C70-9252-AAB755DA2F6B}" type="slidenum">
              <a:rPr lang="en-US" smtClean="0"/>
              <a:pPr/>
              <a:t>17</a:t>
            </a:fld>
            <a:endParaRPr lang="en-US"/>
          </a:p>
        </p:txBody>
      </p:sp>
    </p:spTree>
    <p:extLst>
      <p:ext uri="{BB962C8B-B14F-4D97-AF65-F5344CB8AC3E}">
        <p14:creationId xmlns:p14="http://schemas.microsoft.com/office/powerpoint/2010/main" val="257722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 </a:t>
            </a:r>
          </a:p>
        </p:txBody>
      </p:sp>
      <p:sp>
        <p:nvSpPr>
          <p:cNvPr id="3" name="Content Placeholder 2"/>
          <p:cNvSpPr>
            <a:spLocks noGrp="1"/>
          </p:cNvSpPr>
          <p:nvPr>
            <p:ph idx="1"/>
          </p:nvPr>
        </p:nvSpPr>
        <p:spPr>
          <a:xfrm>
            <a:off x="237507" y="1187531"/>
            <a:ext cx="11802094" cy="5332021"/>
          </a:xfrm>
        </p:spPr>
        <p:txBody>
          <a:bodyPr vert="horz" lIns="457200" tIns="45720" rIns="457200" bIns="45720" rtlCol="0" anchor="t">
            <a:normAutofit/>
          </a:bodyPr>
          <a:lstStyle/>
          <a:p>
            <a:r>
              <a:rPr lang="en-US"/>
              <a:t>After completing this chapter, you should be able to:</a:t>
            </a:r>
          </a:p>
          <a:p>
            <a:pPr marL="457200" indent="-457200">
              <a:spcBef>
                <a:spcPts val="1800"/>
              </a:spcBef>
              <a:buFont typeface="Arial" panose="020B0604020202020204" pitchFamily="34" charset="0"/>
              <a:buChar char="•"/>
            </a:pPr>
            <a:r>
              <a:rPr lang="en-US" sz="2600" b="0" i="0">
                <a:effectLst/>
                <a:latin typeface="Arial"/>
                <a:cs typeface="Arial"/>
              </a:rPr>
              <a:t>Explain what a foodborne illness is and how to determine when one has occurred</a:t>
            </a:r>
            <a:r>
              <a:rPr lang="en-US" sz="2600" b="0">
                <a:latin typeface="Arial"/>
                <a:cs typeface="Arial"/>
              </a:rPr>
              <a:t>.</a:t>
            </a:r>
            <a:endParaRPr lang="en-US" sz="2600" b="0" i="0">
              <a:effectLst/>
              <a:latin typeface="Arial" panose="020B0604020202020204" pitchFamily="34" charset="0"/>
              <a:cs typeface="Arial"/>
            </a:endParaRPr>
          </a:p>
          <a:p>
            <a:pPr marL="457200" indent="-457200">
              <a:spcBef>
                <a:spcPts val="1800"/>
              </a:spcBef>
              <a:buFont typeface="Arial" panose="020B0604020202020204" pitchFamily="34" charset="0"/>
              <a:buChar char="•"/>
            </a:pPr>
            <a:r>
              <a:rPr lang="en-US" sz="2600" b="0" i="0">
                <a:effectLst/>
                <a:latin typeface="Arial"/>
                <a:cs typeface="Arial"/>
              </a:rPr>
              <a:t>Summarize the challenges to food safety</a:t>
            </a:r>
            <a:r>
              <a:rPr lang="en-US" sz="2600" b="0">
                <a:latin typeface="Arial"/>
                <a:cs typeface="Arial"/>
              </a:rPr>
              <a:t> </a:t>
            </a:r>
            <a:r>
              <a:rPr lang="en-US" sz="2600" b="0" i="0">
                <a:effectLst/>
                <a:latin typeface="Arial"/>
                <a:cs typeface="Arial"/>
              </a:rPr>
              <a:t>and the five common risk factors that can cause foodborne illness</a:t>
            </a:r>
            <a:r>
              <a:rPr lang="en-US" sz="2600" b="0">
                <a:latin typeface="Arial"/>
                <a:cs typeface="Arial"/>
              </a:rPr>
              <a:t>.</a:t>
            </a:r>
            <a:endParaRPr lang="en-US" sz="2600" b="0" i="0">
              <a:effectLst/>
              <a:latin typeface="Arial" panose="020B0604020202020204" pitchFamily="34" charset="0"/>
              <a:cs typeface="Arial"/>
            </a:endParaRPr>
          </a:p>
          <a:p>
            <a:pPr marL="457200" indent="-457200">
              <a:spcBef>
                <a:spcPts val="1800"/>
              </a:spcBef>
              <a:buFont typeface="Arial" panose="020B0604020202020204" pitchFamily="34" charset="0"/>
              <a:buChar char="•"/>
            </a:pPr>
            <a:r>
              <a:rPr lang="en-US" sz="2600" b="0" i="0">
                <a:effectLst/>
                <a:latin typeface="Arial"/>
                <a:cs typeface="Arial"/>
              </a:rPr>
              <a:t>Identify types of contaminants and state the methods of prevention</a:t>
            </a:r>
            <a:r>
              <a:rPr lang="en-US" sz="2600" b="0">
                <a:latin typeface="Arial"/>
                <a:cs typeface="Arial"/>
              </a:rPr>
              <a:t>.</a:t>
            </a:r>
            <a:endParaRPr lang="en-US" sz="2600" b="0" i="0">
              <a:effectLst/>
              <a:latin typeface="Arial" panose="020B0604020202020204" pitchFamily="34" charset="0"/>
              <a:cs typeface="Arial"/>
            </a:endParaRPr>
          </a:p>
          <a:p>
            <a:pPr marL="457200" indent="-457200">
              <a:spcBef>
                <a:spcPts val="1800"/>
              </a:spcBef>
              <a:buFont typeface="Arial" panose="020B0604020202020204" pitchFamily="34" charset="0"/>
              <a:buChar char="•"/>
            </a:pPr>
            <a:r>
              <a:rPr lang="en-US" sz="2600" b="0" i="0">
                <a:effectLst/>
                <a:latin typeface="Arial"/>
                <a:cs typeface="Arial"/>
              </a:rPr>
              <a:t>Define TCS food and ready-to-eat food</a:t>
            </a:r>
            <a:r>
              <a:rPr lang="en-US" sz="2600" b="0">
                <a:latin typeface="Arial"/>
                <a:cs typeface="Arial"/>
              </a:rPr>
              <a:t>.</a:t>
            </a:r>
            <a:endParaRPr lang="en-US" sz="2600" b="0" i="0">
              <a:effectLst/>
              <a:latin typeface="Arial" panose="020B0604020202020204" pitchFamily="34" charset="0"/>
              <a:cs typeface="Arial"/>
            </a:endParaRPr>
          </a:p>
          <a:p>
            <a:pPr marL="457200" indent="-457200">
              <a:spcBef>
                <a:spcPts val="1800"/>
              </a:spcBef>
              <a:buFont typeface="Arial" panose="020B0604020202020204" pitchFamily="34" charset="0"/>
              <a:buChar char="•"/>
            </a:pPr>
            <a:r>
              <a:rPr lang="en-US" sz="2600" b="0" i="0">
                <a:effectLst/>
                <a:latin typeface="Arial"/>
                <a:cs typeface="Arial"/>
              </a:rPr>
              <a:t>Identify high-risk populations</a:t>
            </a:r>
            <a:r>
              <a:rPr lang="en-US" sz="2600" b="0">
                <a:latin typeface="Arial"/>
                <a:cs typeface="Arial"/>
              </a:rPr>
              <a:t>.</a:t>
            </a:r>
            <a:endParaRPr lang="en-US" sz="2600" b="0" i="0">
              <a:effectLst/>
              <a:latin typeface="Arial" panose="020B0604020202020204" pitchFamily="34" charset="0"/>
              <a:cs typeface="Arial"/>
            </a:endParaRPr>
          </a:p>
          <a:p>
            <a:pPr marL="457200" indent="-457200">
              <a:spcBef>
                <a:spcPts val="1800"/>
              </a:spcBef>
              <a:buFont typeface="Arial" panose="020B0604020202020204" pitchFamily="34" charset="0"/>
              <a:buChar char="•"/>
            </a:pPr>
            <a:r>
              <a:rPr lang="en-US" sz="2600" b="0" i="0">
                <a:effectLst/>
                <a:latin typeface="Arial"/>
                <a:cs typeface="Arial"/>
              </a:rPr>
              <a:t>Summarize the food safety responsibilities of the person in charge of a foodservice operation</a:t>
            </a:r>
            <a:r>
              <a:rPr lang="en-US" sz="2600" b="0">
                <a:latin typeface="Arial"/>
                <a:cs typeface="Arial"/>
              </a:rPr>
              <a:t>.</a:t>
            </a:r>
            <a:endParaRPr lang="en-US" sz="2600"/>
          </a:p>
        </p:txBody>
      </p:sp>
      <p:sp>
        <p:nvSpPr>
          <p:cNvPr id="4" name="Slide Number Placeholder 3"/>
          <p:cNvSpPr>
            <a:spLocks noGrp="1"/>
          </p:cNvSpPr>
          <p:nvPr>
            <p:ph type="sldNum" sz="quarter" idx="4"/>
          </p:nvPr>
        </p:nvSpPr>
        <p:spPr/>
        <p:txBody>
          <a:bodyPr/>
          <a:lstStyle/>
          <a:p>
            <a:fld id="{BF568A59-ACA4-4C70-9252-AAB755DA2F6B}" type="slidenum">
              <a:rPr lang="en-US" smtClean="0"/>
              <a:pPr/>
              <a:t>2</a:t>
            </a:fld>
            <a:endParaRPr lang="en-US"/>
          </a:p>
        </p:txBody>
      </p:sp>
    </p:spTree>
    <p:custDataLst>
      <p:tags r:id="rId1"/>
    </p:custDataLst>
    <p:extLst>
      <p:ext uri="{BB962C8B-B14F-4D97-AF65-F5344CB8AC3E}">
        <p14:creationId xmlns:p14="http://schemas.microsoft.com/office/powerpoint/2010/main" val="188575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1.1 Foodborne Illnesses </a:t>
            </a:r>
          </a:p>
        </p:txBody>
      </p:sp>
      <p:sp>
        <p:nvSpPr>
          <p:cNvPr id="3" name="Content Placeholder 2"/>
          <p:cNvSpPr>
            <a:spLocks noGrp="1"/>
          </p:cNvSpPr>
          <p:nvPr>
            <p:ph idx="1"/>
          </p:nvPr>
        </p:nvSpPr>
        <p:spPr/>
        <p:txBody>
          <a:bodyPr>
            <a:normAutofit/>
          </a:bodyPr>
          <a:lstStyle/>
          <a:p>
            <a:r>
              <a:rPr lang="en-US"/>
              <a:t> A foodborne illness is a disease transmitted to people through food.</a:t>
            </a:r>
          </a:p>
          <a:p>
            <a:r>
              <a:rPr lang="en-US"/>
              <a:t>An illness is considered an outbreak when:</a:t>
            </a:r>
          </a:p>
          <a:p>
            <a:endParaRPr lang="en-US"/>
          </a:p>
          <a:p>
            <a:endParaRPr lang="en-US"/>
          </a:p>
        </p:txBody>
      </p:sp>
      <p:sp>
        <p:nvSpPr>
          <p:cNvPr id="4" name="Content Placeholder 3"/>
          <p:cNvSpPr>
            <a:spLocks noGrp="1"/>
          </p:cNvSpPr>
          <p:nvPr>
            <p:ph idx="10"/>
          </p:nvPr>
        </p:nvSpPr>
        <p:spPr>
          <a:xfrm>
            <a:off x="6160655" y="1554480"/>
            <a:ext cx="5424793" cy="4351338"/>
          </a:xfrm>
        </p:spPr>
        <p:txBody>
          <a:bodyPr>
            <a:normAutofit lnSpcReduction="10000"/>
          </a:bodyPr>
          <a:lstStyle/>
          <a:p>
            <a:pPr marL="457200" indent="-457200">
              <a:buFont typeface="Arial" panose="020B0604020202020204" pitchFamily="34" charset="0"/>
              <a:buChar char="•"/>
            </a:pPr>
            <a:r>
              <a:rPr lang="en-US" b="0"/>
              <a:t>Two or more people have the same symptoms after eating the same food.</a:t>
            </a:r>
          </a:p>
          <a:p>
            <a:pPr marL="457200" indent="-457200">
              <a:buFont typeface="Arial" panose="020B0604020202020204" pitchFamily="34" charset="0"/>
              <a:buChar char="•"/>
            </a:pPr>
            <a:r>
              <a:rPr lang="en-US" b="0"/>
              <a:t>An investigation is conducted by state and local regulatory authorities.</a:t>
            </a:r>
          </a:p>
          <a:p>
            <a:pPr marL="457200" indent="-457200">
              <a:buFont typeface="Arial" panose="020B0604020202020204" pitchFamily="34" charset="0"/>
              <a:buChar char="•"/>
            </a:pPr>
            <a:r>
              <a:rPr lang="en-US" b="0"/>
              <a:t>The outbreak is confirmed by laboratory analysis.</a:t>
            </a:r>
          </a:p>
          <a:p>
            <a:endParaRPr lang="en-US"/>
          </a:p>
        </p:txBody>
      </p:sp>
      <p:sp>
        <p:nvSpPr>
          <p:cNvPr id="5" name="Slide Number Placeholder 4"/>
          <p:cNvSpPr>
            <a:spLocks noGrp="1"/>
          </p:cNvSpPr>
          <p:nvPr>
            <p:ph type="sldNum" sz="quarter" idx="4"/>
          </p:nvPr>
        </p:nvSpPr>
        <p:spPr/>
        <p:txBody>
          <a:bodyPr/>
          <a:lstStyle/>
          <a:p>
            <a:fld id="{BF568A59-ACA4-4C70-9252-AAB755DA2F6B}" type="slidenum">
              <a:rPr lang="en-US" smtClean="0"/>
              <a:pPr/>
              <a:t>3</a:t>
            </a:fld>
            <a:endParaRPr lang="en-US"/>
          </a:p>
        </p:txBody>
      </p:sp>
    </p:spTree>
    <p:custDataLst>
      <p:tags r:id="rId1"/>
    </p:custDataLst>
    <p:extLst>
      <p:ext uri="{BB962C8B-B14F-4D97-AF65-F5344CB8AC3E}">
        <p14:creationId xmlns:p14="http://schemas.microsoft.com/office/powerpoint/2010/main" val="195920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US"/>
              <a:t>Challenges to Food Safety </a:t>
            </a:r>
          </a:p>
        </p:txBody>
      </p:sp>
      <p:sp>
        <p:nvSpPr>
          <p:cNvPr id="3" name="Content Placeholder 2"/>
          <p:cNvSpPr>
            <a:spLocks noGrp="1"/>
          </p:cNvSpPr>
          <p:nvPr>
            <p:ph sz="half" idx="1"/>
          </p:nvPr>
        </p:nvSpPr>
        <p:spPr/>
        <p:txBody>
          <a:bodyPr>
            <a:normAutofit fontScale="92500" lnSpcReduction="10000"/>
          </a:bodyPr>
          <a:lstStyle/>
          <a:p>
            <a:pPr marL="457200" indent="-457200">
              <a:spcBef>
                <a:spcPts val="2400"/>
              </a:spcBef>
              <a:buFont typeface="Arial" panose="020B0604020202020204" pitchFamily="34" charset="0"/>
              <a:buChar char="•"/>
            </a:pPr>
            <a:r>
              <a:rPr lang="en-US" b="0"/>
              <a:t>Time</a:t>
            </a:r>
          </a:p>
          <a:p>
            <a:pPr marL="457200" indent="-457200">
              <a:spcBef>
                <a:spcPts val="2400"/>
              </a:spcBef>
              <a:buFont typeface="Arial" panose="020B0604020202020204" pitchFamily="34" charset="0"/>
              <a:buChar char="•"/>
            </a:pPr>
            <a:r>
              <a:rPr lang="en-US" b="0"/>
              <a:t>Language and culture</a:t>
            </a:r>
          </a:p>
          <a:p>
            <a:pPr marL="457200" indent="-457200">
              <a:spcBef>
                <a:spcPts val="2400"/>
              </a:spcBef>
              <a:buFont typeface="Arial" panose="020B0604020202020204" pitchFamily="34" charset="0"/>
              <a:buChar char="•"/>
            </a:pPr>
            <a:r>
              <a:rPr lang="en-US" b="0"/>
              <a:t>Literacy and education</a:t>
            </a:r>
          </a:p>
          <a:p>
            <a:pPr marL="457200" indent="-457200">
              <a:spcBef>
                <a:spcPts val="2400"/>
              </a:spcBef>
              <a:buFont typeface="Arial" panose="020B0604020202020204" pitchFamily="34" charset="0"/>
              <a:buChar char="•"/>
            </a:pPr>
            <a:r>
              <a:rPr lang="en-US" b="0"/>
              <a:t>Pathogens</a:t>
            </a:r>
          </a:p>
          <a:p>
            <a:pPr marL="457200" indent="-457200">
              <a:spcBef>
                <a:spcPts val="2400"/>
              </a:spcBef>
              <a:buFont typeface="Arial" panose="020B0604020202020204" pitchFamily="34" charset="0"/>
              <a:buChar char="•"/>
            </a:pPr>
            <a:r>
              <a:rPr lang="en-US" b="0"/>
              <a:t>Unapproved suppliers</a:t>
            </a:r>
          </a:p>
          <a:p>
            <a:pPr marL="457200" indent="-457200">
              <a:spcBef>
                <a:spcPts val="2400"/>
              </a:spcBef>
              <a:buFont typeface="Arial" panose="020B0604020202020204" pitchFamily="34" charset="0"/>
              <a:buChar char="•"/>
            </a:pPr>
            <a:r>
              <a:rPr lang="en-US" b="0"/>
              <a:t>High-risk populations</a:t>
            </a:r>
            <a:endParaRPr lang="en-US" b="0">
              <a:cs typeface="Arial"/>
            </a:endParaRPr>
          </a:p>
          <a:p>
            <a:pPr marL="457200" indent="-457200">
              <a:spcBef>
                <a:spcPts val="2400"/>
              </a:spcBef>
              <a:buFont typeface="Arial" panose="020B0604020202020204" pitchFamily="34" charset="0"/>
              <a:buChar char="•"/>
            </a:pPr>
            <a:r>
              <a:rPr lang="en-US" b="0"/>
              <a:t>Staff turnover</a:t>
            </a:r>
          </a:p>
          <a:p>
            <a:endParaRPr lang="en-US"/>
          </a:p>
        </p:txBody>
      </p:sp>
      <p:pic>
        <p:nvPicPr>
          <p:cNvPr id="8" name="Picture Placeholder 7" descr="A foodservice manager training an employee at a POS system   ">
            <a:extLst>
              <a:ext uri="{FF2B5EF4-FFF2-40B4-BE49-F238E27FC236}">
                <a16:creationId xmlns:a16="http://schemas.microsoft.com/office/drawing/2014/main" id="{664A076E-850D-448B-B1D7-979D8832C13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2051" b="22051"/>
          <a:stretch>
            <a:fillRect/>
          </a:stretch>
        </p:blipFill>
        <p:spPr>
          <a:xfrm>
            <a:off x="6400800" y="1575028"/>
            <a:ext cx="5181600" cy="4351337"/>
          </a:xfrm>
        </p:spPr>
      </p:pic>
      <p:sp>
        <p:nvSpPr>
          <p:cNvPr id="5" name="Slide Number Placeholder 4"/>
          <p:cNvSpPr>
            <a:spLocks noGrp="1"/>
          </p:cNvSpPr>
          <p:nvPr>
            <p:ph type="sldNum" sz="quarter" idx="4"/>
          </p:nvPr>
        </p:nvSpPr>
        <p:spPr/>
        <p:txBody>
          <a:bodyPr/>
          <a:lstStyle/>
          <a:p>
            <a:fld id="{BF568A59-ACA4-4C70-9252-AAB755DA2F6B}" type="slidenum">
              <a:rPr lang="en-US" smtClean="0"/>
              <a:pPr/>
              <a:t>4</a:t>
            </a:fld>
            <a:endParaRPr lang="en-US"/>
          </a:p>
        </p:txBody>
      </p:sp>
    </p:spTree>
    <p:extLst>
      <p:ext uri="{BB962C8B-B14F-4D97-AF65-F5344CB8AC3E}">
        <p14:creationId xmlns:p14="http://schemas.microsoft.com/office/powerpoint/2010/main" val="366332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Costs of Foodborne Illnesses </a:t>
            </a:r>
          </a:p>
        </p:txBody>
      </p:sp>
      <p:sp>
        <p:nvSpPr>
          <p:cNvPr id="5" name="Slide Number Placeholder 4"/>
          <p:cNvSpPr>
            <a:spLocks noGrp="1"/>
          </p:cNvSpPr>
          <p:nvPr>
            <p:ph type="sldNum" sz="quarter" idx="4"/>
          </p:nvPr>
        </p:nvSpPr>
        <p:spPr/>
        <p:txBody>
          <a:bodyPr/>
          <a:lstStyle/>
          <a:p>
            <a:fld id="{BF568A59-ACA4-4C70-9252-AAB755DA2F6B}" type="slidenum">
              <a:rPr lang="en-US" smtClean="0"/>
              <a:pPr/>
              <a:t>5</a:t>
            </a:fld>
            <a:endParaRPr lang="en-US"/>
          </a:p>
        </p:txBody>
      </p:sp>
      <p:pic>
        <p:nvPicPr>
          <p:cNvPr id="6" name="Picture 5" descr="Eight illustrations that represent the following eight consequences: a bar graph indicating the loss of customer and sales; closed restaurant door representing the loss of reputation; an online headline demonstrating negative media exposure; and a thumbs down indicating lowered staff morale, a gavel indicating lawsuits and legal fees, a time card to represent staff missing work; pamphlets showing increased insurance premiums; and a copy of ServSafe Manager to represent staff retrain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196" y="1635009"/>
            <a:ext cx="7905766" cy="4202439"/>
          </a:xfrm>
          <a:prstGeom prst="rect">
            <a:avLst/>
          </a:prstGeom>
        </p:spPr>
      </p:pic>
    </p:spTree>
    <p:extLst>
      <p:ext uri="{BB962C8B-B14F-4D97-AF65-F5344CB8AC3E}">
        <p14:creationId xmlns:p14="http://schemas.microsoft.com/office/powerpoint/2010/main" val="97022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lstStyle/>
          <a:p>
            <a:r>
              <a:rPr lang="en-US"/>
              <a:t>1.2 How Foodborne Illnesses Occur</a:t>
            </a:r>
          </a:p>
        </p:txBody>
      </p:sp>
      <p:sp>
        <p:nvSpPr>
          <p:cNvPr id="3" name="Content Placeholder 2"/>
          <p:cNvSpPr>
            <a:spLocks noGrp="1"/>
          </p:cNvSpPr>
          <p:nvPr>
            <p:ph sz="half" idx="1"/>
          </p:nvPr>
        </p:nvSpPr>
        <p:spPr/>
        <p:txBody>
          <a:bodyPr>
            <a:normAutofit/>
          </a:bodyPr>
          <a:lstStyle/>
          <a:p>
            <a:pPr>
              <a:spcBef>
                <a:spcPts val="2400"/>
              </a:spcBef>
            </a:pPr>
            <a:r>
              <a:rPr lang="en-US"/>
              <a:t>Unsafe food is the result of </a:t>
            </a:r>
            <a:r>
              <a:rPr lang="en-US">
                <a:solidFill>
                  <a:schemeClr val="bg2"/>
                </a:solidFill>
              </a:rPr>
              <a:t>contamination</a:t>
            </a:r>
            <a:r>
              <a:rPr lang="en-US"/>
              <a:t>, which is the presence of harmful substances in food. </a:t>
            </a:r>
          </a:p>
          <a:p>
            <a:pPr>
              <a:spcBef>
                <a:spcPts val="2400"/>
              </a:spcBef>
            </a:pPr>
            <a:r>
              <a:rPr lang="en-US"/>
              <a:t>Three categories: </a:t>
            </a:r>
          </a:p>
          <a:p>
            <a:pPr marL="457200" indent="-457200">
              <a:spcBef>
                <a:spcPts val="2400"/>
              </a:spcBef>
              <a:buFont typeface="Arial" panose="020B0604020202020204" pitchFamily="34" charset="0"/>
              <a:buChar char="•"/>
            </a:pPr>
            <a:r>
              <a:rPr lang="en-US" b="0"/>
              <a:t>Biological</a:t>
            </a:r>
          </a:p>
          <a:p>
            <a:pPr marL="457200" indent="-457200">
              <a:spcBef>
                <a:spcPts val="2400"/>
              </a:spcBef>
              <a:buFont typeface="Arial" panose="020B0604020202020204" pitchFamily="34" charset="0"/>
              <a:buChar char="•"/>
            </a:pPr>
            <a:r>
              <a:rPr lang="en-US" b="0"/>
              <a:t>Chemical</a:t>
            </a:r>
          </a:p>
          <a:p>
            <a:pPr marL="457200" indent="-457200">
              <a:spcBef>
                <a:spcPts val="2400"/>
              </a:spcBef>
              <a:buFont typeface="Arial" panose="020B0604020202020204" pitchFamily="34" charset="0"/>
              <a:buChar char="•"/>
            </a:pPr>
            <a:r>
              <a:rPr lang="en-US" b="0"/>
              <a:t>Physical </a:t>
            </a:r>
          </a:p>
          <a:p>
            <a:endParaRPr lang="en-US"/>
          </a:p>
        </p:txBody>
      </p:sp>
      <p:pic>
        <p:nvPicPr>
          <p:cNvPr id="10" name="Picture Placeholder 9" descr="A chemical cleaner being sprayed close to pans of food in a hot-holding unit">
            <a:extLst>
              <a:ext uri="{FF2B5EF4-FFF2-40B4-BE49-F238E27FC236}">
                <a16:creationId xmlns:a16="http://schemas.microsoft.com/office/drawing/2014/main" id="{603517E8-AABA-4BC8-9377-9967E320AAC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714" r="12714"/>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6</a:t>
            </a:fld>
            <a:endParaRPr lang="en-US"/>
          </a:p>
        </p:txBody>
      </p:sp>
    </p:spTree>
    <p:extLst>
      <p:ext uri="{BB962C8B-B14F-4D97-AF65-F5344CB8AC3E}">
        <p14:creationId xmlns:p14="http://schemas.microsoft.com/office/powerpoint/2010/main" val="118868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Food Becomes Unsafe  </a:t>
            </a:r>
          </a:p>
        </p:txBody>
      </p:sp>
      <p:sp>
        <p:nvSpPr>
          <p:cNvPr id="3" name="Content Placeholder 2"/>
          <p:cNvSpPr>
            <a:spLocks noGrp="1"/>
          </p:cNvSpPr>
          <p:nvPr>
            <p:ph sz="half" idx="1"/>
          </p:nvPr>
        </p:nvSpPr>
        <p:spPr/>
        <p:txBody>
          <a:bodyPr>
            <a:normAutofit/>
          </a:bodyPr>
          <a:lstStyle/>
          <a:p>
            <a:pPr>
              <a:spcBef>
                <a:spcPts val="2400"/>
              </a:spcBef>
            </a:pPr>
            <a:r>
              <a:rPr lang="en-US" sz="2800"/>
              <a:t>Five risk factors for foodborne illness: </a:t>
            </a:r>
          </a:p>
          <a:p>
            <a:pPr marL="514350" indent="-514350">
              <a:spcBef>
                <a:spcPts val="2400"/>
              </a:spcBef>
              <a:buFont typeface="+mj-lt"/>
              <a:buAutoNum type="arabicPeriod"/>
            </a:pPr>
            <a:r>
              <a:rPr lang="en-US" sz="2600" b="0"/>
              <a:t>Purchasing food from unsafe sources</a:t>
            </a:r>
          </a:p>
          <a:p>
            <a:pPr marL="514350" indent="-514350">
              <a:spcBef>
                <a:spcPts val="2400"/>
              </a:spcBef>
              <a:buFont typeface="+mj-lt"/>
              <a:buAutoNum type="arabicPeriod"/>
            </a:pPr>
            <a:r>
              <a:rPr lang="en-US" sz="2600" b="0"/>
              <a:t>Failing to cook food correctly</a:t>
            </a:r>
          </a:p>
          <a:p>
            <a:pPr marL="514350" indent="-514350">
              <a:spcBef>
                <a:spcPts val="2400"/>
              </a:spcBef>
              <a:buFont typeface="+mj-lt"/>
              <a:buAutoNum type="arabicPeriod"/>
            </a:pPr>
            <a:r>
              <a:rPr lang="en-US" sz="2600" b="0"/>
              <a:t>Holding food at incorrect temperatures</a:t>
            </a:r>
          </a:p>
          <a:p>
            <a:pPr marL="514350" indent="-514350">
              <a:spcBef>
                <a:spcPts val="2400"/>
              </a:spcBef>
              <a:buFont typeface="+mj-lt"/>
              <a:buAutoNum type="arabicPeriod"/>
            </a:pPr>
            <a:r>
              <a:rPr lang="en-US" sz="2600" b="0"/>
              <a:t>Using contaminated equipment</a:t>
            </a:r>
          </a:p>
          <a:p>
            <a:pPr marL="514350" indent="-514350">
              <a:spcBef>
                <a:spcPts val="2400"/>
              </a:spcBef>
              <a:buFont typeface="+mj-lt"/>
              <a:buAutoNum type="arabicPeriod"/>
            </a:pPr>
            <a:r>
              <a:rPr lang="en-US" sz="2600" b="0"/>
              <a:t>Practicing poor personal hygiene</a:t>
            </a:r>
          </a:p>
          <a:p>
            <a:endParaRPr lang="en-US" sz="2600"/>
          </a:p>
        </p:txBody>
      </p:sp>
      <p:pic>
        <p:nvPicPr>
          <p:cNvPr id="8" name="Picture Placeholder 7" descr="A gloved hand holding a thermocouple probe in a pan of potato salad">
            <a:extLst>
              <a:ext uri="{FF2B5EF4-FFF2-40B4-BE49-F238E27FC236}">
                <a16:creationId xmlns:a16="http://schemas.microsoft.com/office/drawing/2014/main" id="{4914EC8E-FDB6-43CA-B5DA-C2CBE2C4D1A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510" b="3510"/>
          <a:stretch>
            <a:fillRect/>
          </a:stretch>
        </p:blipFill>
        <p:spPr/>
      </p:pic>
      <p:pic>
        <p:nvPicPr>
          <p:cNvPr id="12" name="Picture Placeholder 11" descr="A case of lettuce that has been contaminated by raw meat juice, which has dripped on top&#10;&#10;">
            <a:extLst>
              <a:ext uri="{FF2B5EF4-FFF2-40B4-BE49-F238E27FC236}">
                <a16:creationId xmlns:a16="http://schemas.microsoft.com/office/drawing/2014/main" id="{9C64FECF-F523-4724-8B55-38C60FA3373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348" b="3348"/>
          <a:stretch>
            <a:fillRect/>
          </a:stretch>
        </p:blipFill>
        <p:spPr/>
      </p:pic>
      <p:sp>
        <p:nvSpPr>
          <p:cNvPr id="4" name="Slide Number Placeholder 3">
            <a:extLst>
              <a:ext uri="{C183D7F6-B498-43B3-948B-1728B52AA6E4}">
                <adec:decorative xmlns:adec="http://schemas.microsoft.com/office/drawing/2017/decorative" val="0"/>
              </a:ext>
            </a:extLst>
          </p:cNvPr>
          <p:cNvSpPr>
            <a:spLocks noGrp="1"/>
          </p:cNvSpPr>
          <p:nvPr>
            <p:ph type="sldNum" sz="quarter" idx="4"/>
          </p:nvPr>
        </p:nvSpPr>
        <p:spPr/>
        <p:txBody>
          <a:bodyPr/>
          <a:lstStyle/>
          <a:p>
            <a:fld id="{BF568A59-ACA4-4C70-9252-AAB755DA2F6B}" type="slidenum">
              <a:rPr lang="en-US" smtClean="0"/>
              <a:pPr/>
              <a:t>7</a:t>
            </a:fld>
            <a:endParaRPr lang="en-US"/>
          </a:p>
        </p:txBody>
      </p:sp>
    </p:spTree>
    <p:extLst>
      <p:ext uri="{BB962C8B-B14F-4D97-AF65-F5344CB8AC3E}">
        <p14:creationId xmlns:p14="http://schemas.microsoft.com/office/powerpoint/2010/main" val="116402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a:t>How Food Becomes Unsafe: Time-Temperature Abuse </a:t>
            </a:r>
          </a:p>
        </p:txBody>
      </p:sp>
      <p:sp>
        <p:nvSpPr>
          <p:cNvPr id="4" name="Content Placeholder 3"/>
          <p:cNvSpPr>
            <a:spLocks noGrp="1"/>
          </p:cNvSpPr>
          <p:nvPr>
            <p:ph idx="1"/>
          </p:nvPr>
        </p:nvSpPr>
        <p:spPr/>
        <p:txBody>
          <a:bodyPr>
            <a:normAutofit/>
          </a:bodyPr>
          <a:lstStyle/>
          <a:p>
            <a:pPr>
              <a:spcBef>
                <a:spcPts val="2400"/>
              </a:spcBef>
            </a:pPr>
            <a:r>
              <a:rPr lang="en-US"/>
              <a:t>Time-temperature abuse: When food stays too long at temperatures good for pathogen growth</a:t>
            </a:r>
            <a:endParaRPr lang="en-US" sz="1000"/>
          </a:p>
          <a:p>
            <a:pPr>
              <a:spcBef>
                <a:spcPts val="1800"/>
              </a:spcBef>
            </a:pPr>
            <a:r>
              <a:rPr lang="en-US">
                <a:solidFill>
                  <a:schemeClr val="bg2"/>
                </a:solidFill>
              </a:rPr>
              <a:t>Food has been time-temperature abused when </a:t>
            </a:r>
          </a:p>
          <a:p>
            <a:pPr marL="457200" indent="-457200">
              <a:spcBef>
                <a:spcPts val="1800"/>
              </a:spcBef>
              <a:buFont typeface="Arial" panose="020B0604020202020204" pitchFamily="34" charset="0"/>
              <a:buChar char="•"/>
            </a:pPr>
            <a:r>
              <a:rPr lang="en-US" sz="2600" b="0"/>
              <a:t>It has not been held at correct temperatures.</a:t>
            </a:r>
          </a:p>
          <a:p>
            <a:pPr marL="457200" indent="-457200">
              <a:spcBef>
                <a:spcPts val="1800"/>
              </a:spcBef>
              <a:buFont typeface="Arial" panose="020B0604020202020204" pitchFamily="34" charset="0"/>
              <a:buChar char="•"/>
            </a:pPr>
            <a:r>
              <a:rPr lang="en-US" sz="2600" b="0"/>
              <a:t>It is not cooked or reheated enough to kill pathogens.</a:t>
            </a:r>
          </a:p>
          <a:p>
            <a:pPr marL="457200" indent="-457200">
              <a:spcBef>
                <a:spcPts val="1800"/>
              </a:spcBef>
              <a:buFont typeface="Arial" panose="020B0604020202020204" pitchFamily="34" charset="0"/>
              <a:buChar char="•"/>
            </a:pPr>
            <a:r>
              <a:rPr lang="en-US" sz="2600" b="0"/>
              <a:t>It is not cooled correctly.</a:t>
            </a:r>
            <a:endParaRPr lang="en-US" sz="2600"/>
          </a:p>
        </p:txBody>
      </p:sp>
      <p:sp>
        <p:nvSpPr>
          <p:cNvPr id="5" name="Slide Number Placeholder 4"/>
          <p:cNvSpPr>
            <a:spLocks noGrp="1"/>
          </p:cNvSpPr>
          <p:nvPr>
            <p:ph type="sldNum" sz="quarter" idx="4"/>
          </p:nvPr>
        </p:nvSpPr>
        <p:spPr/>
        <p:txBody>
          <a:bodyPr anchor="ctr">
            <a:normAutofit/>
          </a:bodyPr>
          <a:lstStyle/>
          <a:p>
            <a:pPr>
              <a:spcAft>
                <a:spcPts val="600"/>
              </a:spcAft>
            </a:pPr>
            <a:fld id="{BF568A59-ACA4-4C70-9252-AAB755DA2F6B}" type="slidenum">
              <a:rPr lang="en-US" smtClean="0"/>
              <a:pPr>
                <a:spcAft>
                  <a:spcPts val="600"/>
                </a:spcAft>
              </a:pPr>
              <a:t>8</a:t>
            </a:fld>
            <a:endParaRPr lang="en-US"/>
          </a:p>
        </p:txBody>
      </p:sp>
    </p:spTree>
    <p:extLst>
      <p:ext uri="{BB962C8B-B14F-4D97-AF65-F5344CB8AC3E}">
        <p14:creationId xmlns:p14="http://schemas.microsoft.com/office/powerpoint/2010/main" val="306967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How Food Becomes Unsafe: Cross-Contamination </a:t>
            </a:r>
          </a:p>
        </p:txBody>
      </p:sp>
      <p:sp>
        <p:nvSpPr>
          <p:cNvPr id="4" name="Content Placeholder 3"/>
          <p:cNvSpPr>
            <a:spLocks noGrp="1"/>
          </p:cNvSpPr>
          <p:nvPr>
            <p:ph sz="half" idx="1"/>
          </p:nvPr>
        </p:nvSpPr>
        <p:spPr>
          <a:xfrm>
            <a:off x="609599" y="1503336"/>
            <a:ext cx="11163301" cy="4853014"/>
          </a:xfrm>
        </p:spPr>
        <p:txBody>
          <a:bodyPr>
            <a:noAutofit/>
          </a:bodyPr>
          <a:lstStyle/>
          <a:p>
            <a:pPr>
              <a:lnSpc>
                <a:spcPct val="100000"/>
              </a:lnSpc>
              <a:spcBef>
                <a:spcPts val="1800"/>
              </a:spcBef>
            </a:pPr>
            <a:r>
              <a:rPr lang="en-US"/>
              <a:t>Cross-contamination: When pathogens are transferred from one surface or food to another. </a:t>
            </a:r>
          </a:p>
          <a:p>
            <a:pPr>
              <a:lnSpc>
                <a:spcPct val="100000"/>
              </a:lnSpc>
              <a:spcBef>
                <a:spcPts val="1800"/>
              </a:spcBef>
            </a:pPr>
            <a:r>
              <a:rPr lang="en-US">
                <a:solidFill>
                  <a:schemeClr val="bg2"/>
                </a:solidFill>
              </a:rPr>
              <a:t>This can happen when</a:t>
            </a:r>
          </a:p>
          <a:p>
            <a:pPr marL="342900" indent="-342900">
              <a:lnSpc>
                <a:spcPct val="100000"/>
              </a:lnSpc>
              <a:spcBef>
                <a:spcPts val="1800"/>
              </a:spcBef>
              <a:buFont typeface="Arial" panose="020B0604020202020204" pitchFamily="34" charset="0"/>
              <a:buChar char="•"/>
            </a:pPr>
            <a:r>
              <a:rPr lang="en-US" sz="2600" b="0"/>
              <a:t>Contaminated ingredients are added to food that receives no further cooking.</a:t>
            </a:r>
          </a:p>
          <a:p>
            <a:pPr marL="342900" indent="-342900">
              <a:lnSpc>
                <a:spcPct val="100000"/>
              </a:lnSpc>
              <a:spcBef>
                <a:spcPts val="1800"/>
              </a:spcBef>
              <a:buFont typeface="Arial" panose="020B0604020202020204" pitchFamily="34" charset="0"/>
              <a:buChar char="•"/>
            </a:pPr>
            <a:r>
              <a:rPr lang="en-US" sz="2600" b="0"/>
              <a:t>Ready-to-eat food touches contaminated surfaces.</a:t>
            </a:r>
          </a:p>
          <a:p>
            <a:pPr marL="342900" indent="-342900">
              <a:lnSpc>
                <a:spcPct val="100000"/>
              </a:lnSpc>
              <a:spcBef>
                <a:spcPts val="1800"/>
              </a:spcBef>
              <a:buFont typeface="Arial" panose="020B0604020202020204" pitchFamily="34" charset="0"/>
              <a:buChar char="•"/>
            </a:pPr>
            <a:r>
              <a:rPr lang="en-US" sz="2600" b="0"/>
              <a:t>A food handler touches contaminated food and then touches </a:t>
            </a:r>
            <a:br>
              <a:rPr lang="en-US" sz="2600" b="0"/>
            </a:br>
            <a:r>
              <a:rPr lang="en-US" sz="2600" b="0"/>
              <a:t>ready-to-eat food.</a:t>
            </a:r>
          </a:p>
        </p:txBody>
      </p:sp>
      <p:sp>
        <p:nvSpPr>
          <p:cNvPr id="5" name="Slide Number Placeholder 4"/>
          <p:cNvSpPr>
            <a:spLocks noGrp="1"/>
          </p:cNvSpPr>
          <p:nvPr>
            <p:ph type="sldNum" sz="quarter" idx="4"/>
          </p:nvPr>
        </p:nvSpPr>
        <p:spPr/>
        <p:txBody>
          <a:bodyPr/>
          <a:lstStyle/>
          <a:p>
            <a:fld id="{BF568A59-ACA4-4C70-9252-AAB755DA2F6B}" type="slidenum">
              <a:rPr lang="en-US" smtClean="0"/>
              <a:pPr/>
              <a:t>9</a:t>
            </a:fld>
            <a:endParaRPr lang="en-US"/>
          </a:p>
        </p:txBody>
      </p:sp>
    </p:spTree>
    <p:extLst>
      <p:ext uri="{BB962C8B-B14F-4D97-AF65-F5344CB8AC3E}">
        <p14:creationId xmlns:p14="http://schemas.microsoft.com/office/powerpoint/2010/main" val="2723369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otx" id="{FBCFE6BD-3E01-40BA-B4DB-1B6F1BA2244B}" vid="{635EFAEE-ADD9-479F-BC3C-10D3218722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25a8e30-16c8-46cc-8130-1c05399c7bac">
      <UserInfo>
        <DisplayName>Management of Food and Beverage Operations Members</DisplayName>
        <AccountId>70</AccountId>
        <AccountType/>
      </UserInfo>
    </SharedWithUsers>
    <TaxCatchAll xmlns="025a8e30-16c8-46cc-8130-1c05399c7bac" xsi:nil="true"/>
    <lcf76f155ced4ddcb4097134ff3c332f xmlns="f94cd8c1-9eae-40b3-ad76-514c920d55f5">
      <Terms xmlns="http://schemas.microsoft.com/office/infopath/2007/PartnerControls"/>
    </lcf76f155ced4ddcb4097134ff3c332f>
    <MediaLengthInSeconds xmlns="f94cd8c1-9eae-40b3-ad76-514c920d55f5" xsi:nil="true"/>
  </documentManagement>
</p:properties>
</file>

<file path=customXml/itemProps1.xml><?xml version="1.0" encoding="utf-8"?>
<ds:datastoreItem xmlns:ds="http://schemas.openxmlformats.org/officeDocument/2006/customXml" ds:itemID="{1C8F60F1-CB75-4634-B00A-0CD2EF323154}"/>
</file>

<file path=customXml/itemProps2.xml><?xml version="1.0" encoding="utf-8"?>
<ds:datastoreItem xmlns:ds="http://schemas.openxmlformats.org/officeDocument/2006/customXml" ds:itemID="{9A9C00A1-CC7E-4BED-88A5-6119C6F36455}">
  <ds:schemaRefs>
    <ds:schemaRef ds:uri="http://schemas.microsoft.com/sharepoint/v3/contenttype/forms"/>
  </ds:schemaRefs>
</ds:datastoreItem>
</file>

<file path=customXml/itemProps3.xml><?xml version="1.0" encoding="utf-8"?>
<ds:datastoreItem xmlns:ds="http://schemas.openxmlformats.org/officeDocument/2006/customXml" ds:itemID="{AECE456B-60B3-4065-8B18-701303040695}">
  <ds:schemaRefs>
    <ds:schemaRef ds:uri="http://www.w3.org/XML/1998/namespace"/>
    <ds:schemaRef ds:uri="http://purl.org/dc/elements/1.1/"/>
    <ds:schemaRef ds:uri="http://schemas.microsoft.com/office/2006/documentManagement/types"/>
    <ds:schemaRef ds:uri="670ae7cf-2779-4335-b55d-ddf3266fd9bb"/>
    <ds:schemaRef ds:uri="http://purl.org/dc/dcmitype/"/>
    <ds:schemaRef ds:uri="d9905d2b-a45b-4f19-8572-4568a650575a"/>
    <ds:schemaRef ds:uri="http://schemas.microsoft.com/office/2006/metadata/properties"/>
    <ds:schemaRef ds:uri="http://schemas.microsoft.com/office/infopath/2007/PartnerControls"/>
    <ds:schemaRef ds:uri="http://schemas.openxmlformats.org/package/2006/metadata/core-properties"/>
    <ds:schemaRef ds:uri="http://purl.org/dc/terms/"/>
    <ds:schemaRef ds:uri="0699a2d1-f722-4bc9-b681-3096a3e6fb5d"/>
    <ds:schemaRef ds:uri="39a14e40-c4a8-44a4-a127-e20d0e40849e"/>
    <ds:schemaRef ds:uri="025a8e30-16c8-46cc-8130-1c05399c7bac"/>
    <ds:schemaRef ds:uri="f94cd8c1-9eae-40b3-ad76-514c920d55f5"/>
  </ds:schemaRefs>
</ds:datastoreItem>
</file>

<file path=docProps/app.xml><?xml version="1.0" encoding="utf-8"?>
<Properties xmlns="http://schemas.openxmlformats.org/officeDocument/2006/extended-properties" xmlns:vt="http://schemas.openxmlformats.org/officeDocument/2006/docPropsVTypes">
  <Template>Coursebook_8E-Ch01_PowerPoint</Template>
  <TotalTime>78</TotalTime>
  <Words>1220</Words>
  <Application>Microsoft Office PowerPoint</Application>
  <PresentationFormat>Widescreen</PresentationFormat>
  <Paragraphs>178</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MS Mincho</vt:lpstr>
      <vt:lpstr>Arial</vt:lpstr>
      <vt:lpstr>Calibri</vt:lpstr>
      <vt:lpstr>Segoe UI</vt:lpstr>
      <vt:lpstr>WordVisiCarriageReturn_MSFontService</vt:lpstr>
      <vt:lpstr>Office Theme</vt:lpstr>
      <vt:lpstr>1</vt:lpstr>
      <vt:lpstr>Learning Objectives </vt:lpstr>
      <vt:lpstr>1.1 Foodborne Illnesses </vt:lpstr>
      <vt:lpstr>Challenges to Food Safety </vt:lpstr>
      <vt:lpstr>The Costs of Foodborne Illnesses </vt:lpstr>
      <vt:lpstr>1.2 How Foodborne Illnesses Occur</vt:lpstr>
      <vt:lpstr>How Food Becomes Unsafe  </vt:lpstr>
      <vt:lpstr>How Food Becomes Unsafe: Time-Temperature Abuse </vt:lpstr>
      <vt:lpstr>How Food Becomes Unsafe: Cross-Contamination </vt:lpstr>
      <vt:lpstr>How Food Becomes Unsafe: Personal Hygiene </vt:lpstr>
      <vt:lpstr>How Food Becomes Unsafe: Poor Cleaning and Sanitizing</vt:lpstr>
      <vt:lpstr>Foods Most Likely to Become Unsafe</vt:lpstr>
      <vt:lpstr>Populations at High Risk for Foodborne Illnesses</vt:lpstr>
      <vt:lpstr>1.3 Keeping Food Safe </vt:lpstr>
      <vt:lpstr>Food Safety Responsibilities of a Manager</vt:lpstr>
      <vt:lpstr>Marketing Food Safety </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Carly Cowan</dc:creator>
  <cp:lastModifiedBy>Matthew Haas</cp:lastModifiedBy>
  <cp:revision>5</cp:revision>
  <dcterms:created xsi:type="dcterms:W3CDTF">2022-01-07T15:54:57Z</dcterms:created>
  <dcterms:modified xsi:type="dcterms:W3CDTF">2023-07-27T20:05:35Z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ArticulateGUID">
    <vt:lpwstr>F5031EE3-923F-4DB7-945A-F2EC01A7383F</vt:lpwstr>
  </property>
  <property fmtid="{D5CDD505-2E9C-101B-9397-08002B2CF9AE}" pid="11" name="ArticulatePath">
    <vt:lpwstr>https://nra-my.sharepoint.com/personal/tschlender_restaurant_org/Documents/ServSafe2022_Update_in_2023/Coursebook/PPTs/Coursebook_8E-Ch01_Powerpoint</vt:lpwstr>
  </property>
</Properties>
</file>